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57" r:id="rId2"/>
    <p:sldId id="259" r:id="rId3"/>
    <p:sldId id="274" r:id="rId4"/>
    <p:sldId id="275" r:id="rId5"/>
    <p:sldId id="276" r:id="rId6"/>
    <p:sldId id="277" r:id="rId7"/>
    <p:sldId id="278" r:id="rId8"/>
    <p:sldId id="279" r:id="rId9"/>
    <p:sldId id="280" r:id="rId10"/>
    <p:sldId id="281" r:id="rId11"/>
    <p:sldId id="282" r:id="rId12"/>
    <p:sldId id="283" r:id="rId13"/>
    <p:sldId id="284" r:id="rId14"/>
    <p:sldId id="286" r:id="rId15"/>
    <p:sldId id="28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D14F58-64A5-4887-9E91-8F375D79DCD0}" v="57" dt="2025-07-02T18:47:54.7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180"/>
    <p:restoredTop sz="94610"/>
  </p:normalViewPr>
  <p:slideViewPr>
    <p:cSldViewPr snapToGrid="0" snapToObjects="1" showGuides="1">
      <p:cViewPr>
        <p:scale>
          <a:sx n="116" d="100"/>
          <a:sy n="116" d="100"/>
        </p:scale>
        <p:origin x="1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Regular"/>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Regular"/>
              </a:defRPr>
            </a:lvl1pPr>
          </a:lstStyle>
          <a:p>
            <a:fld id="{0239D73C-AF14-7643-8BC7-209F4FB10DDF}" type="datetimeFigureOut">
              <a:rPr lang="en-US" smtClean="0"/>
              <a:pPr/>
              <a:t>7/2/2025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Regular"/>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Regular"/>
              </a:defRPr>
            </a:lvl1pPr>
          </a:lstStyle>
          <a:p>
            <a:fld id="{F52A25F9-16D3-E64A-8639-7B020C319E7B}" type="slidenum">
              <a:rPr lang="en-US" smtClean="0"/>
              <a:pPr/>
              <a:t>‹#›</a:t>
            </a:fld>
            <a:endParaRPr lang="en-US" dirty="0"/>
          </a:p>
        </p:txBody>
      </p:sp>
    </p:spTree>
    <p:extLst>
      <p:ext uri="{BB962C8B-B14F-4D97-AF65-F5344CB8AC3E}">
        <p14:creationId xmlns:p14="http://schemas.microsoft.com/office/powerpoint/2010/main" val="1908973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2A25F9-16D3-E64A-8639-7B020C319E7B}" type="slidenum">
              <a:rPr lang="en-US" smtClean="0"/>
              <a:pPr/>
              <a:t>3</a:t>
            </a:fld>
            <a:endParaRPr lang="en-US" dirty="0"/>
          </a:p>
        </p:txBody>
      </p:sp>
    </p:spTree>
    <p:extLst>
      <p:ext uri="{BB962C8B-B14F-4D97-AF65-F5344CB8AC3E}">
        <p14:creationId xmlns:p14="http://schemas.microsoft.com/office/powerpoint/2010/main" val="18674402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CF9C84-CC04-8449-F20A-19FEC1CB91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71D99D-26CF-5A07-D5A1-9ED86CBD03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B80711-18FF-5E24-B4B2-10912F4AC64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08E833B-0777-94CE-846A-9ECC51BE3B91}"/>
              </a:ext>
            </a:extLst>
          </p:cNvPr>
          <p:cNvSpPr>
            <a:spLocks noGrp="1"/>
          </p:cNvSpPr>
          <p:nvPr>
            <p:ph type="sldNum" sz="quarter" idx="5"/>
          </p:nvPr>
        </p:nvSpPr>
        <p:spPr/>
        <p:txBody>
          <a:bodyPr/>
          <a:lstStyle/>
          <a:p>
            <a:fld id="{F52A25F9-16D3-E64A-8639-7B020C319E7B}" type="slidenum">
              <a:rPr lang="en-US" smtClean="0"/>
              <a:pPr/>
              <a:t>14</a:t>
            </a:fld>
            <a:endParaRPr lang="en-US" dirty="0"/>
          </a:p>
        </p:txBody>
      </p:sp>
    </p:spTree>
    <p:extLst>
      <p:ext uri="{BB962C8B-B14F-4D97-AF65-F5344CB8AC3E}">
        <p14:creationId xmlns:p14="http://schemas.microsoft.com/office/powerpoint/2010/main" val="788619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2A25F9-16D3-E64A-8639-7B020C319E7B}" type="slidenum">
              <a:rPr lang="en-US" smtClean="0"/>
              <a:pPr/>
              <a:t>6</a:t>
            </a:fld>
            <a:endParaRPr lang="en-US" dirty="0"/>
          </a:p>
        </p:txBody>
      </p:sp>
    </p:spTree>
    <p:extLst>
      <p:ext uri="{BB962C8B-B14F-4D97-AF65-F5344CB8AC3E}">
        <p14:creationId xmlns:p14="http://schemas.microsoft.com/office/powerpoint/2010/main" val="1292023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375509-3981-060D-09DB-8064C00B6F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522D31-8499-F820-A5A8-F700863361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6D30B9-6CB1-E58F-9CB1-AA94AC0E679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8C71248-204E-E865-EFFA-3CEE734A8711}"/>
              </a:ext>
            </a:extLst>
          </p:cNvPr>
          <p:cNvSpPr>
            <a:spLocks noGrp="1"/>
          </p:cNvSpPr>
          <p:nvPr>
            <p:ph type="sldNum" sz="quarter" idx="5"/>
          </p:nvPr>
        </p:nvSpPr>
        <p:spPr/>
        <p:txBody>
          <a:bodyPr/>
          <a:lstStyle/>
          <a:p>
            <a:fld id="{F52A25F9-16D3-E64A-8639-7B020C319E7B}" type="slidenum">
              <a:rPr lang="en-US" smtClean="0"/>
              <a:pPr/>
              <a:t>7</a:t>
            </a:fld>
            <a:endParaRPr lang="en-US" dirty="0"/>
          </a:p>
        </p:txBody>
      </p:sp>
    </p:spTree>
    <p:extLst>
      <p:ext uri="{BB962C8B-B14F-4D97-AF65-F5344CB8AC3E}">
        <p14:creationId xmlns:p14="http://schemas.microsoft.com/office/powerpoint/2010/main" val="24429427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98AE83-5E8C-5163-AEA2-4E3AC476E6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12B594-F4B2-448F-FABE-0CAC4AD9D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0B47DD-B987-E5E0-7329-ACD25BCFDDB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DAF069-5E85-4373-7993-87B28AAF3908}"/>
              </a:ext>
            </a:extLst>
          </p:cNvPr>
          <p:cNvSpPr>
            <a:spLocks noGrp="1"/>
          </p:cNvSpPr>
          <p:nvPr>
            <p:ph type="sldNum" sz="quarter" idx="5"/>
          </p:nvPr>
        </p:nvSpPr>
        <p:spPr/>
        <p:txBody>
          <a:bodyPr/>
          <a:lstStyle/>
          <a:p>
            <a:fld id="{F52A25F9-16D3-E64A-8639-7B020C319E7B}" type="slidenum">
              <a:rPr lang="en-US" smtClean="0"/>
              <a:pPr/>
              <a:t>8</a:t>
            </a:fld>
            <a:endParaRPr lang="en-US" dirty="0"/>
          </a:p>
        </p:txBody>
      </p:sp>
    </p:spTree>
    <p:extLst>
      <p:ext uri="{BB962C8B-B14F-4D97-AF65-F5344CB8AC3E}">
        <p14:creationId xmlns:p14="http://schemas.microsoft.com/office/powerpoint/2010/main" val="1196015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62754F-C87C-1A2D-064F-036C12548F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D753AE-7EFD-BB96-1849-231671349A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767CBA-DD62-5AAA-32E4-00B22423126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AE29C57-F0AC-1072-F751-72D175336E44}"/>
              </a:ext>
            </a:extLst>
          </p:cNvPr>
          <p:cNvSpPr>
            <a:spLocks noGrp="1"/>
          </p:cNvSpPr>
          <p:nvPr>
            <p:ph type="sldNum" sz="quarter" idx="5"/>
          </p:nvPr>
        </p:nvSpPr>
        <p:spPr/>
        <p:txBody>
          <a:bodyPr/>
          <a:lstStyle/>
          <a:p>
            <a:fld id="{F52A25F9-16D3-E64A-8639-7B020C319E7B}" type="slidenum">
              <a:rPr lang="en-US" smtClean="0"/>
              <a:pPr/>
              <a:t>9</a:t>
            </a:fld>
            <a:endParaRPr lang="en-US" dirty="0"/>
          </a:p>
        </p:txBody>
      </p:sp>
    </p:spTree>
    <p:extLst>
      <p:ext uri="{BB962C8B-B14F-4D97-AF65-F5344CB8AC3E}">
        <p14:creationId xmlns:p14="http://schemas.microsoft.com/office/powerpoint/2010/main" val="240811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56E76-50C6-5CE1-4832-438D0E8F08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0793D1-120F-CA3F-70D9-175B82F6E1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494641-3890-DC25-4403-8E4CD5CDFA8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5386FCD-C30B-5A5A-5F33-9BF5026864AE}"/>
              </a:ext>
            </a:extLst>
          </p:cNvPr>
          <p:cNvSpPr>
            <a:spLocks noGrp="1"/>
          </p:cNvSpPr>
          <p:nvPr>
            <p:ph type="sldNum" sz="quarter" idx="5"/>
          </p:nvPr>
        </p:nvSpPr>
        <p:spPr/>
        <p:txBody>
          <a:bodyPr/>
          <a:lstStyle/>
          <a:p>
            <a:fld id="{F52A25F9-16D3-E64A-8639-7B020C319E7B}" type="slidenum">
              <a:rPr lang="en-US" smtClean="0"/>
              <a:pPr/>
              <a:t>10</a:t>
            </a:fld>
            <a:endParaRPr lang="en-US" dirty="0"/>
          </a:p>
        </p:txBody>
      </p:sp>
    </p:spTree>
    <p:extLst>
      <p:ext uri="{BB962C8B-B14F-4D97-AF65-F5344CB8AC3E}">
        <p14:creationId xmlns:p14="http://schemas.microsoft.com/office/powerpoint/2010/main" val="21472802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EFD97A-E880-0EBD-C5F0-966035E86E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0A8834-AC3A-C451-8B13-9945E68938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34A620-2448-C416-638C-76ED065928A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167892D-4CA5-9513-CD57-6186A14BA0AA}"/>
              </a:ext>
            </a:extLst>
          </p:cNvPr>
          <p:cNvSpPr>
            <a:spLocks noGrp="1"/>
          </p:cNvSpPr>
          <p:nvPr>
            <p:ph type="sldNum" sz="quarter" idx="5"/>
          </p:nvPr>
        </p:nvSpPr>
        <p:spPr/>
        <p:txBody>
          <a:bodyPr/>
          <a:lstStyle/>
          <a:p>
            <a:fld id="{F52A25F9-16D3-E64A-8639-7B020C319E7B}" type="slidenum">
              <a:rPr lang="en-US" smtClean="0"/>
              <a:pPr/>
              <a:t>11</a:t>
            </a:fld>
            <a:endParaRPr lang="en-US" dirty="0"/>
          </a:p>
        </p:txBody>
      </p:sp>
    </p:spTree>
    <p:extLst>
      <p:ext uri="{BB962C8B-B14F-4D97-AF65-F5344CB8AC3E}">
        <p14:creationId xmlns:p14="http://schemas.microsoft.com/office/powerpoint/2010/main" val="2178874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E56305-42B3-6B48-32DB-3329BB0FB4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376338-0553-ADF2-4A77-6820F6D8C1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24AB3E-E601-35BD-F844-24D73245C54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2E84A2D-25AC-3290-6258-71501F98CC4E}"/>
              </a:ext>
            </a:extLst>
          </p:cNvPr>
          <p:cNvSpPr>
            <a:spLocks noGrp="1"/>
          </p:cNvSpPr>
          <p:nvPr>
            <p:ph type="sldNum" sz="quarter" idx="5"/>
          </p:nvPr>
        </p:nvSpPr>
        <p:spPr/>
        <p:txBody>
          <a:bodyPr/>
          <a:lstStyle/>
          <a:p>
            <a:fld id="{F52A25F9-16D3-E64A-8639-7B020C319E7B}" type="slidenum">
              <a:rPr lang="en-US" smtClean="0"/>
              <a:pPr/>
              <a:t>12</a:t>
            </a:fld>
            <a:endParaRPr lang="en-US" dirty="0"/>
          </a:p>
        </p:txBody>
      </p:sp>
    </p:spTree>
    <p:extLst>
      <p:ext uri="{BB962C8B-B14F-4D97-AF65-F5344CB8AC3E}">
        <p14:creationId xmlns:p14="http://schemas.microsoft.com/office/powerpoint/2010/main" val="3919632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0F998F-6437-0010-63D6-C726314CD1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AE397D-23EA-9135-1BE0-6F168FCC51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D88FB6-DE46-BC29-C538-96CA4BFF730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98FFDD8-EC6C-11BD-BD37-D798501A6C0B}"/>
              </a:ext>
            </a:extLst>
          </p:cNvPr>
          <p:cNvSpPr>
            <a:spLocks noGrp="1"/>
          </p:cNvSpPr>
          <p:nvPr>
            <p:ph type="sldNum" sz="quarter" idx="5"/>
          </p:nvPr>
        </p:nvSpPr>
        <p:spPr/>
        <p:txBody>
          <a:bodyPr/>
          <a:lstStyle/>
          <a:p>
            <a:fld id="{F52A25F9-16D3-E64A-8639-7B020C319E7B}" type="slidenum">
              <a:rPr lang="en-US" smtClean="0"/>
              <a:pPr/>
              <a:t>13</a:t>
            </a:fld>
            <a:endParaRPr lang="en-US" dirty="0"/>
          </a:p>
        </p:txBody>
      </p:sp>
    </p:spTree>
    <p:extLst>
      <p:ext uri="{BB962C8B-B14F-4D97-AF65-F5344CB8AC3E}">
        <p14:creationId xmlns:p14="http://schemas.microsoft.com/office/powerpoint/2010/main" val="1504957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bg1"/>
                </a:solidFill>
                <a:latin typeface="Georgia" charset="0"/>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pic>
        <p:nvPicPr>
          <p:cNvPr id="8" name="Picture 7" descr="University at Buffalo, The State University of New York logo">
            <a:extLst>
              <a:ext uri="{FF2B5EF4-FFF2-40B4-BE49-F238E27FC236}">
                <a16:creationId xmlns:a16="http://schemas.microsoft.com/office/drawing/2014/main" id="{9C7DE7FF-FD86-434E-91D5-DF1AA23EE75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60400" y="6041226"/>
            <a:ext cx="4800600" cy="356029"/>
          </a:xfrm>
          <a:prstGeom prst="rect">
            <a:avLst/>
          </a:prstGeom>
        </p:spPr>
      </p:pic>
    </p:spTree>
    <p:extLst>
      <p:ext uri="{BB962C8B-B14F-4D97-AF65-F5344CB8AC3E}">
        <p14:creationId xmlns:p14="http://schemas.microsoft.com/office/powerpoint/2010/main" val="382541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nd Three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2">
            <a:extLst>
              <a:ext uri="{FF2B5EF4-FFF2-40B4-BE49-F238E27FC236}">
                <a16:creationId xmlns:a16="http://schemas.microsoft.com/office/drawing/2014/main" id="{0CAA554F-B37C-9E47-B5E4-82235D4EC6CD}"/>
              </a:ext>
            </a:extLst>
          </p:cNvPr>
          <p:cNvSpPr>
            <a:spLocks noGrp="1" noChangeAspect="1"/>
          </p:cNvSpPr>
          <p:nvPr>
            <p:ph type="pic" idx="13"/>
          </p:nvPr>
        </p:nvSpPr>
        <p:spPr>
          <a:xfrm>
            <a:off x="5114631" y="934720"/>
            <a:ext cx="7077369" cy="3064678"/>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8" name="Picture Placeholder 2">
            <a:extLst>
              <a:ext uri="{FF2B5EF4-FFF2-40B4-BE49-F238E27FC236}">
                <a16:creationId xmlns:a16="http://schemas.microsoft.com/office/drawing/2014/main" id="{9F5FDDA2-E7AF-294B-ACDF-BDB5997277BC}"/>
              </a:ext>
            </a:extLst>
          </p:cNvPr>
          <p:cNvSpPr>
            <a:spLocks noGrp="1" noChangeAspect="1"/>
          </p:cNvSpPr>
          <p:nvPr>
            <p:ph type="pic" idx="14"/>
          </p:nvPr>
        </p:nvSpPr>
        <p:spPr>
          <a:xfrm>
            <a:off x="5114631" y="3998296"/>
            <a:ext cx="360252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a:extLst>
              <a:ext uri="{FF2B5EF4-FFF2-40B4-BE49-F238E27FC236}">
                <a16:creationId xmlns:a16="http://schemas.microsoft.com/office/drawing/2014/main" id="{F2499D1A-BF4E-8444-BF94-86863CA11648}"/>
              </a:ext>
            </a:extLst>
          </p:cNvPr>
          <p:cNvSpPr>
            <a:spLocks noGrp="1" noChangeAspect="1"/>
          </p:cNvSpPr>
          <p:nvPr>
            <p:ph type="pic" idx="15"/>
          </p:nvPr>
        </p:nvSpPr>
        <p:spPr>
          <a:xfrm>
            <a:off x="8701089" y="3998296"/>
            <a:ext cx="349091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10" name="Footer Placeholder 9">
            <a:extLst>
              <a:ext uri="{FF2B5EF4-FFF2-40B4-BE49-F238E27FC236}">
                <a16:creationId xmlns:a16="http://schemas.microsoft.com/office/drawing/2014/main" id="{2F90DAFF-101D-E948-A7EE-D57686CEB2DD}"/>
              </a:ext>
            </a:extLst>
          </p:cNvPr>
          <p:cNvSpPr>
            <a:spLocks noGrp="1"/>
          </p:cNvSpPr>
          <p:nvPr>
            <p:ph type="ftr" sz="quarter" idx="16"/>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540851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947F2-B572-1341-97A2-03F799FC1CDE}"/>
              </a:ext>
            </a:extLst>
          </p:cNvPr>
          <p:cNvSpPr>
            <a:spLocks noGrp="1"/>
          </p:cNvSpPr>
          <p:nvPr>
            <p:ph type="title"/>
          </p:nvPr>
        </p:nvSpPr>
        <p:spPr/>
        <p:txBody>
          <a:bodyPr/>
          <a:lstStyle/>
          <a:p>
            <a:r>
              <a:rPr lang="en-US" dirty="0"/>
              <a:t>Click to edit</a:t>
            </a:r>
          </a:p>
        </p:txBody>
      </p:sp>
      <p:sp>
        <p:nvSpPr>
          <p:cNvPr id="3" name="Picture Placeholder 2">
            <a:extLst>
              <a:ext uri="{FF2B5EF4-FFF2-40B4-BE49-F238E27FC236}">
                <a16:creationId xmlns:a16="http://schemas.microsoft.com/office/drawing/2014/main" id="{CB21EA68-2B0A-7648-9710-0081FFDD7D68}"/>
              </a:ext>
            </a:extLst>
          </p:cNvPr>
          <p:cNvSpPr>
            <a:spLocks noGrp="1" noChangeAspect="1"/>
          </p:cNvSpPr>
          <p:nvPr>
            <p:ph type="pic" idx="13"/>
          </p:nvPr>
        </p:nvSpPr>
        <p:spPr>
          <a:xfrm>
            <a:off x="0" y="927100"/>
            <a:ext cx="12192000"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5" name="Footer Placeholder 4">
            <a:extLst>
              <a:ext uri="{FF2B5EF4-FFF2-40B4-BE49-F238E27FC236}">
                <a16:creationId xmlns:a16="http://schemas.microsoft.com/office/drawing/2014/main" id="{7D1C2F5B-0BEC-1B48-AF19-F70CBF88DDD2}"/>
              </a:ext>
            </a:extLst>
          </p:cNvPr>
          <p:cNvSpPr>
            <a:spLocks noGrp="1"/>
          </p:cNvSpPr>
          <p:nvPr>
            <p:ph type="ftr" sz="quarter" idx="14"/>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27604589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and 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hart Placeholder 2">
            <a:extLst>
              <a:ext uri="{FF2B5EF4-FFF2-40B4-BE49-F238E27FC236}">
                <a16:creationId xmlns:a16="http://schemas.microsoft.com/office/drawing/2014/main" id="{7B782143-2792-E14B-AE51-0FFA9028EB8A}"/>
              </a:ext>
            </a:extLst>
          </p:cNvPr>
          <p:cNvSpPr>
            <a:spLocks noGrp="1"/>
          </p:cNvSpPr>
          <p:nvPr>
            <p:ph type="chart" sz="quarter" idx="16"/>
          </p:nvPr>
        </p:nvSpPr>
        <p:spPr>
          <a:xfrm>
            <a:off x="5161935" y="1976285"/>
            <a:ext cx="6325152" cy="3967316"/>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a:p>
          <a:p>
            <a:r>
              <a:rPr lang="en-US" dirty="0"/>
              <a:t>Drag chart to placeholder or click icon to add chart</a:t>
            </a:r>
          </a:p>
          <a:p>
            <a:endParaRPr lang="en-US" dirty="0"/>
          </a:p>
        </p:txBody>
      </p:sp>
      <p:sp>
        <p:nvSpPr>
          <p:cNvPr id="8" name="Footer Placeholder 7">
            <a:extLst>
              <a:ext uri="{FF2B5EF4-FFF2-40B4-BE49-F238E27FC236}">
                <a16:creationId xmlns:a16="http://schemas.microsoft.com/office/drawing/2014/main" id="{EEFBFC18-7AE9-1C44-9039-61F804A6140A}"/>
              </a:ext>
            </a:extLst>
          </p:cNvPr>
          <p:cNvSpPr>
            <a:spLocks noGrp="1"/>
          </p:cNvSpPr>
          <p:nvPr>
            <p:ph type="ftr" sz="quarter" idx="17"/>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612494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bg1"/>
                </a:solidFill>
                <a:latin typeface="Georgia" charset="0"/>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descr="University at Buffalo, The State University of New York logo"/>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Tree>
    <p:extLst>
      <p:ext uri="{BB962C8B-B14F-4D97-AF65-F5344CB8AC3E}">
        <p14:creationId xmlns:p14="http://schemas.microsoft.com/office/powerpoint/2010/main" val="2527521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1E420E5-CF10-E744-8836-DA131F3DFECE}"/>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3912402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Bulleted 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54A51F46-BA21-2546-AE85-93B56EC06187}"/>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1083219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 and Doubl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2B2E-D090-724F-8681-FBE0CDA2F117}"/>
              </a:ext>
            </a:extLst>
          </p:cNvPr>
          <p:cNvSpPr>
            <a:spLocks noGrp="1"/>
          </p:cNvSpPr>
          <p:nvPr>
            <p:ph type="title"/>
          </p:nvPr>
        </p:nvSpPr>
        <p:spPr>
          <a:xfrm>
            <a:off x="566928" y="1499616"/>
            <a:ext cx="10515600" cy="59093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E559530-982F-0F4F-B296-9DB2F44D8051}"/>
              </a:ext>
            </a:extLst>
          </p:cNvPr>
          <p:cNvSpPr>
            <a:spLocks noGrp="1"/>
          </p:cNvSpPr>
          <p:nvPr>
            <p:ph sz="half" idx="1"/>
          </p:nvPr>
        </p:nvSpPr>
        <p:spPr>
          <a:xfrm>
            <a:off x="566928" y="2185416"/>
            <a:ext cx="4500372" cy="39486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0367C6-4AC8-9C47-BDFA-A5613CF90E15}"/>
              </a:ext>
            </a:extLst>
          </p:cNvPr>
          <p:cNvSpPr>
            <a:spLocks noGrp="1"/>
          </p:cNvSpPr>
          <p:nvPr>
            <p:ph sz="half" idx="2"/>
          </p:nvPr>
        </p:nvSpPr>
        <p:spPr>
          <a:xfrm>
            <a:off x="5410200" y="2185416"/>
            <a:ext cx="4498848" cy="395020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FC1A3F1F-FF47-0844-82BA-F475FCD0AAB6}"/>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1499462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5C5C1-32E2-374C-809B-D54BEC11EB3F}"/>
              </a:ext>
            </a:extLst>
          </p:cNvPr>
          <p:cNvSpPr>
            <a:spLocks noGrp="1"/>
          </p:cNvSpPr>
          <p:nvPr>
            <p:ph type="title"/>
          </p:nvPr>
        </p:nvSpPr>
        <p:spPr>
          <a:xfrm>
            <a:off x="566928" y="1499616"/>
            <a:ext cx="10515600" cy="590931"/>
          </a:xfrm>
        </p:spPr>
        <p:txBody>
          <a:bodyPr>
            <a:spAutoFit/>
          </a:bodyPr>
          <a:lstStyle/>
          <a:p>
            <a:r>
              <a:rPr lang="en-US" dirty="0"/>
              <a:t>Click to edit Master title style</a:t>
            </a:r>
          </a:p>
        </p:txBody>
      </p:sp>
      <p:sp>
        <p:nvSpPr>
          <p:cNvPr id="3" name="Text Placeholder 2">
            <a:extLst>
              <a:ext uri="{FF2B5EF4-FFF2-40B4-BE49-F238E27FC236}">
                <a16:creationId xmlns:a16="http://schemas.microsoft.com/office/drawing/2014/main" id="{9798817A-73B4-F340-8D0E-FB813E55F799}"/>
              </a:ext>
            </a:extLst>
          </p:cNvPr>
          <p:cNvSpPr>
            <a:spLocks noGrp="1"/>
          </p:cNvSpPr>
          <p:nvPr>
            <p:ph type="body" idx="1" hasCustomPrompt="1"/>
          </p:nvPr>
        </p:nvSpPr>
        <p:spPr>
          <a:xfrm>
            <a:off x="566928" y="2185416"/>
            <a:ext cx="5138928" cy="393192"/>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B5126641-0094-3D49-865E-3DB9ECAC43C4}"/>
              </a:ext>
            </a:extLst>
          </p:cNvPr>
          <p:cNvSpPr>
            <a:spLocks noGrp="1"/>
          </p:cNvSpPr>
          <p:nvPr>
            <p:ph sz="half" idx="2"/>
          </p:nvPr>
        </p:nvSpPr>
        <p:spPr>
          <a:xfrm>
            <a:off x="566928" y="2593340"/>
            <a:ext cx="5140515" cy="3535744"/>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6E11705-25F9-194A-9D2F-C9FEEA3A5744}"/>
              </a:ext>
            </a:extLst>
          </p:cNvPr>
          <p:cNvSpPr>
            <a:spLocks noGrp="1"/>
          </p:cNvSpPr>
          <p:nvPr>
            <p:ph type="body" sz="quarter" idx="3" hasCustomPrompt="1"/>
          </p:nvPr>
        </p:nvSpPr>
        <p:spPr>
          <a:xfrm>
            <a:off x="6172200" y="2185416"/>
            <a:ext cx="5138928" cy="394980"/>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7D978716-6004-6344-B5D2-C780B062C9CF}"/>
              </a:ext>
            </a:extLst>
          </p:cNvPr>
          <p:cNvSpPr>
            <a:spLocks noGrp="1"/>
          </p:cNvSpPr>
          <p:nvPr>
            <p:ph sz="quarter" idx="4"/>
          </p:nvPr>
        </p:nvSpPr>
        <p:spPr>
          <a:xfrm>
            <a:off x="6172200" y="2590800"/>
            <a:ext cx="5138928" cy="3538728"/>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4BCA91F9-8796-3D42-B75E-9C7F7D9B7352}"/>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374844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A2439-3BDA-DB47-AA02-5590274D40F8}"/>
              </a:ext>
            </a:extLst>
          </p:cNvPr>
          <p:cNvSpPr>
            <a:spLocks noGrp="1"/>
          </p:cNvSpPr>
          <p:nvPr>
            <p:ph type="title"/>
          </p:nvPr>
        </p:nvSpPr>
        <p:spPr/>
        <p:txBody>
          <a:bodyPr>
            <a:spAutoFit/>
          </a:bodyPr>
          <a:lstStyle/>
          <a:p>
            <a:r>
              <a:rPr lang="en-US" dirty="0"/>
              <a:t>Click to edit Master title style</a:t>
            </a:r>
          </a:p>
        </p:txBody>
      </p:sp>
      <p:sp>
        <p:nvSpPr>
          <p:cNvPr id="4" name="Footer Placeholder 3">
            <a:extLst>
              <a:ext uri="{FF2B5EF4-FFF2-40B4-BE49-F238E27FC236}">
                <a16:creationId xmlns:a16="http://schemas.microsoft.com/office/drawing/2014/main" id="{19A2EBF7-C6C5-4541-B47E-7FB413A3DF8C}"/>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1209253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43613847-6053-FF4A-A422-D886A866F53F}"/>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42510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and Photo">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DC6EF38F-8DF7-3941-B22C-502232E4CB0B}"/>
              </a:ext>
            </a:extLst>
          </p:cNvPr>
          <p:cNvSpPr>
            <a:spLocks noGrp="1" noChangeAspect="1"/>
          </p:cNvSpPr>
          <p:nvPr>
            <p:ph type="pic" idx="13"/>
          </p:nvPr>
        </p:nvSpPr>
        <p:spPr>
          <a:xfrm>
            <a:off x="5098566" y="927100"/>
            <a:ext cx="7093434"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0D8C17C1-D75E-7F4A-895D-15D9E2D1D382}"/>
              </a:ext>
            </a:extLst>
          </p:cNvPr>
          <p:cNvSpPr>
            <a:spLocks noGrp="1"/>
          </p:cNvSpPr>
          <p:nvPr>
            <p:ph type="ftr" sz="quarter" idx="14"/>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271616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1614BA-85C5-BA49-A402-F7BCCCDB2C4F}"/>
              </a:ext>
            </a:extLst>
          </p:cNvPr>
          <p:cNvSpPr>
            <a:spLocks noGrp="1"/>
          </p:cNvSpPr>
          <p:nvPr>
            <p:ph type="title"/>
          </p:nvPr>
        </p:nvSpPr>
        <p:spPr>
          <a:xfrm>
            <a:off x="566928" y="1499616"/>
            <a:ext cx="10515600" cy="590931"/>
          </a:xfrm>
          <a:prstGeom prst="rect">
            <a:avLst/>
          </a:prstGeom>
        </p:spPr>
        <p:txBody>
          <a:bodyPr vert="horz" lIns="91440" tIns="45720" rIns="91440" bIns="45720" rtlCol="0" anchor="b" anchorCtr="0">
            <a:spAutoFit/>
          </a:bodyPr>
          <a:lstStyle/>
          <a:p>
            <a:r>
              <a:rPr lang="en-US" dirty="0"/>
              <a:t>Click to edit Master title style</a:t>
            </a:r>
          </a:p>
        </p:txBody>
      </p:sp>
      <p:sp>
        <p:nvSpPr>
          <p:cNvPr id="3" name="Text Placeholder 2">
            <a:extLst>
              <a:ext uri="{FF2B5EF4-FFF2-40B4-BE49-F238E27FC236}">
                <a16:creationId xmlns:a16="http://schemas.microsoft.com/office/drawing/2014/main" id="{C6A66ADF-AEA5-DC4B-841D-168372B891D6}"/>
              </a:ext>
            </a:extLst>
          </p:cNvPr>
          <p:cNvSpPr>
            <a:spLocks noGrp="1"/>
          </p:cNvSpPr>
          <p:nvPr>
            <p:ph type="body" idx="1"/>
          </p:nvPr>
        </p:nvSpPr>
        <p:spPr>
          <a:xfrm>
            <a:off x="566928" y="2185416"/>
            <a:ext cx="10515600" cy="3968249"/>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descr="University at Buffalo, The State University of New York logo">
            <a:extLst>
              <a:ext uri="{FF2B5EF4-FFF2-40B4-BE49-F238E27FC236}">
                <a16:creationId xmlns:a16="http://schemas.microsoft.com/office/drawing/2014/main" id="{27B0F206-4721-B742-B71F-C0AADA23A984}"/>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
        <p:nvSpPr>
          <p:cNvPr id="5" name="Footer Placeholder 4">
            <a:extLst>
              <a:ext uri="{FF2B5EF4-FFF2-40B4-BE49-F238E27FC236}">
                <a16:creationId xmlns:a16="http://schemas.microsoft.com/office/drawing/2014/main" id="{0BD4790E-48FE-324B-A4AD-34E3A7792E59}"/>
              </a:ext>
            </a:extLst>
          </p:cNvPr>
          <p:cNvSpPr>
            <a:spLocks noGrp="1"/>
          </p:cNvSpPr>
          <p:nvPr>
            <p:ph type="ftr" sz="quarter" idx="3"/>
          </p:nvPr>
        </p:nvSpPr>
        <p:spPr>
          <a:xfrm>
            <a:off x="7574280" y="6319774"/>
            <a:ext cx="4114800" cy="365125"/>
          </a:xfrm>
          <a:prstGeom prst="rect">
            <a:avLst/>
          </a:prstGeom>
        </p:spPr>
        <p:txBody>
          <a:bodyPr vert="horz" lIns="91440" tIns="45720" rIns="91440" bIns="45720" rtlCol="0" anchor="ctr"/>
          <a:lstStyle>
            <a:lvl1pPr algn="r">
              <a:defRPr sz="1600" b="1">
                <a:solidFill>
                  <a:schemeClr val="tx1"/>
                </a:solidFill>
              </a:defRPr>
            </a:lvl1p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293797148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50" r:id="rId3"/>
    <p:sldLayoutId id="2147483664" r:id="rId4"/>
    <p:sldLayoutId id="2147483652" r:id="rId5"/>
    <p:sldLayoutId id="2147483653" r:id="rId6"/>
    <p:sldLayoutId id="2147483654" r:id="rId7"/>
    <p:sldLayoutId id="2147483655" r:id="rId8"/>
    <p:sldLayoutId id="2147483665" r:id="rId9"/>
    <p:sldLayoutId id="2147483666" r:id="rId10"/>
    <p:sldLayoutId id="2147483660" r:id="rId11"/>
    <p:sldLayoutId id="2147483667" r:id="rId12"/>
  </p:sldLayoutIdLst>
  <p:hf hdr="0" dt="0"/>
  <p:txStyles>
    <p:titleStyle>
      <a:lvl1pPr algn="l" defTabSz="914400" rtl="0" eaLnBrk="1" latinLnBrk="0" hangingPunct="1">
        <a:lnSpc>
          <a:spcPct val="90000"/>
        </a:lnSpc>
        <a:spcBef>
          <a:spcPct val="0"/>
        </a:spcBef>
        <a:buNone/>
        <a:defRPr sz="3600" b="0" i="0" kern="1200">
          <a:solidFill>
            <a:schemeClr val="tx2"/>
          </a:solidFill>
          <a:latin typeface="Georgia" panose="02040502050405020303" pitchFamily="18" charset="0"/>
          <a:ea typeface="+mj-ea"/>
          <a:cs typeface="+mj-cs"/>
        </a:defRPr>
      </a:lvl1pPr>
    </p:titleStyle>
    <p:body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8" Type="http://schemas.openxmlformats.org/officeDocument/2006/relationships/hyperlink" Target="https://scikit-learn.org/stable/modules/generated/sklearn" TargetMode="External"/><Relationship Id="rId3" Type="http://schemas.openxmlformats.org/officeDocument/2006/relationships/hyperlink" Target="https://www.kaggle.com/datasets/boltzmannbrain/nab" TargetMode="External"/><Relationship Id="rId7" Type="http://schemas.openxmlformats.org/officeDocument/2006/relationships/hyperlink" Target="https://arxiv.org/abs/1706.03762"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hyperlink" Target="https://jalammar.github.io/illustrated-transformer/" TargetMode="External"/><Relationship Id="rId5" Type="http://schemas.openxmlformats.org/officeDocument/2006/relationships/hyperlink" Target="https://pytorch.org/docs/stable/index.html" TargetMode="External"/><Relationship Id="rId4" Type="http://schemas.openxmlformats.org/officeDocument/2006/relationships/hyperlink" Target="https://www.tensorflow.org/tutorials/structured_data/time_series" TargetMode="External"/><Relationship Id="rId9" Type="http://schemas.openxmlformats.org/officeDocument/2006/relationships/hyperlink" Target="https://seaborn.pydata.or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www.researchgate.net/publication/364062468" TargetMode="External"/><Relationship Id="rId2" Type="http://schemas.openxmlformats.org/officeDocument/2006/relationships/hyperlink" Target="https://www.researchgate.net/publication/360626956" TargetMode="Externa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arxiv.org/pdf/2206.12106.pd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catalog.data.gov/dataset/warehouse-and-retail-sales"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resentation Title">
            <a:extLst>
              <a:ext uri="{FF2B5EF4-FFF2-40B4-BE49-F238E27FC236}">
                <a16:creationId xmlns:a16="http://schemas.microsoft.com/office/drawing/2014/main" id="{1089AC9A-5D7D-5A4C-8605-7607252D4FA1}"/>
              </a:ext>
            </a:extLst>
          </p:cNvPr>
          <p:cNvSpPr>
            <a:spLocks noGrp="1"/>
          </p:cNvSpPr>
          <p:nvPr>
            <p:ph type="ctrTitle"/>
          </p:nvPr>
        </p:nvSpPr>
        <p:spPr>
          <a:xfrm>
            <a:off x="230104" y="-75507"/>
            <a:ext cx="8601380" cy="2386584"/>
          </a:xfrm>
        </p:spPr>
        <p:txBody>
          <a:bodyPr/>
          <a:lstStyle/>
          <a:p>
            <a:r>
              <a:rPr lang="en-US" sz="2800" dirty="0"/>
              <a:t>Deep Learning for Demand Forecasting in Retail Using Hybrid CNN-RNN and Transformer Models</a:t>
            </a:r>
          </a:p>
        </p:txBody>
      </p:sp>
      <p:sp>
        <p:nvSpPr>
          <p:cNvPr id="7" name="Sub-topic">
            <a:extLst>
              <a:ext uri="{FF2B5EF4-FFF2-40B4-BE49-F238E27FC236}">
                <a16:creationId xmlns:a16="http://schemas.microsoft.com/office/drawing/2014/main" id="{9C71998B-4791-F94C-B599-D1D76743645B}"/>
              </a:ext>
            </a:extLst>
          </p:cNvPr>
          <p:cNvSpPr>
            <a:spLocks noGrp="1"/>
          </p:cNvSpPr>
          <p:nvPr>
            <p:ph type="body" sz="quarter" idx="10"/>
          </p:nvPr>
        </p:nvSpPr>
        <p:spPr>
          <a:xfrm>
            <a:off x="149081" y="2065037"/>
            <a:ext cx="7142969" cy="1216962"/>
          </a:xfrm>
        </p:spPr>
        <p:txBody>
          <a:bodyPr/>
          <a:lstStyle/>
          <a:p>
            <a:endParaRPr lang="en-US" dirty="0"/>
          </a:p>
          <a:p>
            <a:r>
              <a:rPr lang="en-US" dirty="0"/>
              <a:t>DL for Supply Chain Optimization in Retail</a:t>
            </a:r>
          </a:p>
          <a:p>
            <a:r>
              <a:rPr lang="en-US" dirty="0"/>
              <a:t>CSE 676: Deep Learning, Summer 2025</a:t>
            </a:r>
          </a:p>
        </p:txBody>
      </p:sp>
      <p:sp>
        <p:nvSpPr>
          <p:cNvPr id="3" name="TextBox 2">
            <a:extLst>
              <a:ext uri="{FF2B5EF4-FFF2-40B4-BE49-F238E27FC236}">
                <a16:creationId xmlns:a16="http://schemas.microsoft.com/office/drawing/2014/main" id="{4445CE6E-5D87-B6F5-CB0D-7C6C28F6F13E}"/>
              </a:ext>
            </a:extLst>
          </p:cNvPr>
          <p:cNvSpPr txBox="1"/>
          <p:nvPr/>
        </p:nvSpPr>
        <p:spPr>
          <a:xfrm>
            <a:off x="0" y="4222214"/>
            <a:ext cx="7142968" cy="646331"/>
          </a:xfrm>
          <a:prstGeom prst="rect">
            <a:avLst/>
          </a:prstGeom>
          <a:noFill/>
        </p:spPr>
        <p:txBody>
          <a:bodyPr wrap="square">
            <a:spAutoFit/>
          </a:bodyPr>
          <a:lstStyle/>
          <a:p>
            <a:r>
              <a:rPr lang="en-US" dirty="0">
                <a:solidFill>
                  <a:schemeClr val="bg1"/>
                </a:solidFill>
              </a:rPr>
              <a:t>NAME: </a:t>
            </a:r>
            <a:r>
              <a:rPr lang="en-US" dirty="0" err="1">
                <a:solidFill>
                  <a:schemeClr val="bg1"/>
                </a:solidFill>
              </a:rPr>
              <a:t>Raghulchellapandiyan</a:t>
            </a:r>
            <a:r>
              <a:rPr lang="en-US" dirty="0">
                <a:solidFill>
                  <a:schemeClr val="bg1"/>
                </a:solidFill>
              </a:rPr>
              <a:t> Senthil Kumaran  UBID: </a:t>
            </a:r>
            <a:r>
              <a:rPr lang="en-US" dirty="0" err="1">
                <a:solidFill>
                  <a:schemeClr val="bg1"/>
                </a:solidFill>
              </a:rPr>
              <a:t>raghulch</a:t>
            </a:r>
            <a:endParaRPr lang="en-US" dirty="0">
              <a:solidFill>
                <a:schemeClr val="bg1"/>
              </a:solidFill>
            </a:endParaRPr>
          </a:p>
          <a:p>
            <a:r>
              <a:rPr lang="en-US" dirty="0">
                <a:solidFill>
                  <a:schemeClr val="bg1"/>
                </a:solidFill>
              </a:rPr>
              <a:t>NAME: </a:t>
            </a:r>
            <a:r>
              <a:rPr lang="en-US" dirty="0" err="1">
                <a:solidFill>
                  <a:schemeClr val="bg1"/>
                </a:solidFill>
              </a:rPr>
              <a:t>Dongyoon</a:t>
            </a:r>
            <a:r>
              <a:rPr lang="en-US" dirty="0">
                <a:solidFill>
                  <a:schemeClr val="bg1"/>
                </a:solidFill>
              </a:rPr>
              <a:t> Shin.                                       UBID: </a:t>
            </a:r>
            <a:r>
              <a:rPr lang="en-US" dirty="0" err="1">
                <a:solidFill>
                  <a:schemeClr val="bg1"/>
                </a:solidFill>
              </a:rPr>
              <a:t>dongyoon</a:t>
            </a:r>
            <a:endParaRPr lang="en-US" dirty="0">
              <a:solidFill>
                <a:schemeClr val="bg1"/>
              </a:solidFill>
            </a:endParaRPr>
          </a:p>
        </p:txBody>
      </p:sp>
      <p:sp>
        <p:nvSpPr>
          <p:cNvPr id="4" name="TextBox 3">
            <a:extLst>
              <a:ext uri="{FF2B5EF4-FFF2-40B4-BE49-F238E27FC236}">
                <a16:creationId xmlns:a16="http://schemas.microsoft.com/office/drawing/2014/main" id="{B53EE672-8FE6-DA49-26A2-219F3218B6D1}"/>
              </a:ext>
            </a:extLst>
          </p:cNvPr>
          <p:cNvSpPr txBox="1"/>
          <p:nvPr/>
        </p:nvSpPr>
        <p:spPr>
          <a:xfrm>
            <a:off x="0" y="5237877"/>
            <a:ext cx="1552541" cy="369332"/>
          </a:xfrm>
          <a:prstGeom prst="rect">
            <a:avLst/>
          </a:prstGeom>
          <a:noFill/>
        </p:spPr>
        <p:txBody>
          <a:bodyPr wrap="none" rtlCol="0">
            <a:spAutoFit/>
          </a:bodyPr>
          <a:lstStyle/>
          <a:p>
            <a:r>
              <a:rPr lang="en-US" dirty="0">
                <a:solidFill>
                  <a:schemeClr val="bg1"/>
                </a:solidFill>
              </a:rPr>
              <a:t>DATE: 7/2/25</a:t>
            </a:r>
          </a:p>
        </p:txBody>
      </p:sp>
    </p:spTree>
    <p:extLst>
      <p:ext uri="{BB962C8B-B14F-4D97-AF65-F5344CB8AC3E}">
        <p14:creationId xmlns:p14="http://schemas.microsoft.com/office/powerpoint/2010/main" val="40781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F94EF8-4F2C-7F68-FEF2-D2B20ED7C707}"/>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0599CB9C-FA1A-BF59-5963-68C08C820A5F}"/>
              </a:ext>
            </a:extLst>
          </p:cNvPr>
          <p:cNvSpPr>
            <a:spLocks noGrp="1"/>
          </p:cNvSpPr>
          <p:nvPr>
            <p:ph type="title"/>
          </p:nvPr>
        </p:nvSpPr>
        <p:spPr>
          <a:xfrm>
            <a:off x="141924" y="1039548"/>
            <a:ext cx="10515600" cy="590931"/>
          </a:xfrm>
        </p:spPr>
        <p:txBody>
          <a:bodyPr anchor="b">
            <a:normAutofit/>
          </a:bodyPr>
          <a:lstStyle/>
          <a:p>
            <a:r>
              <a:rPr lang="en-US" dirty="0"/>
              <a:t>RESULTS – TRANSFORMER &amp; CNN-RNN</a:t>
            </a:r>
          </a:p>
        </p:txBody>
      </p:sp>
      <p:sp>
        <p:nvSpPr>
          <p:cNvPr id="5" name="Slide Text">
            <a:extLst>
              <a:ext uri="{FF2B5EF4-FFF2-40B4-BE49-F238E27FC236}">
                <a16:creationId xmlns:a16="http://schemas.microsoft.com/office/drawing/2014/main" id="{BF5CBE95-C97B-B761-3CED-A0F55E0C3136}"/>
              </a:ext>
            </a:extLst>
          </p:cNvPr>
          <p:cNvSpPr>
            <a:spLocks noGrp="1"/>
          </p:cNvSpPr>
          <p:nvPr>
            <p:ph sz="half" idx="1"/>
          </p:nvPr>
        </p:nvSpPr>
        <p:spPr>
          <a:xfrm>
            <a:off x="141924" y="1630479"/>
            <a:ext cx="9658899" cy="3948684"/>
          </a:xfrm>
        </p:spPr>
        <p:txBody>
          <a:bodyPr>
            <a:noAutofit/>
          </a:bodyPr>
          <a:lstStyle/>
          <a:p>
            <a:r>
              <a:rPr lang="en-US" sz="1600" b="1" dirty="0"/>
              <a:t>Baseline Performance (Clean Data):</a:t>
            </a:r>
            <a:endParaRPr lang="en-US" sz="1600" dirty="0"/>
          </a:p>
          <a:p>
            <a:pPr>
              <a:buFont typeface="Arial" panose="020B0604020202020204" pitchFamily="34" charset="0"/>
              <a:buChar char="•"/>
            </a:pPr>
            <a:r>
              <a:rPr lang="en-US" sz="1600" dirty="0"/>
              <a:t>Transformer: R² = 0.6492, RMSE = 0.1547, MAE = 0.0966</a:t>
            </a:r>
          </a:p>
          <a:p>
            <a:pPr>
              <a:buFont typeface="Arial" panose="020B0604020202020204" pitchFamily="34" charset="0"/>
              <a:buChar char="•"/>
            </a:pPr>
            <a:r>
              <a:rPr lang="en-US" sz="1600" dirty="0"/>
              <a:t>CNN-RNN : R² = 0.6135, RMSE = 0.1631, MAE = 0.1112</a:t>
            </a:r>
          </a:p>
          <a:p>
            <a:r>
              <a:rPr lang="en-US" sz="1600" b="1" dirty="0"/>
              <a:t>Baseline Performance (Noisy Data):</a:t>
            </a:r>
            <a:endParaRPr lang="en-US" sz="1600" dirty="0"/>
          </a:p>
          <a:p>
            <a:pPr>
              <a:buFont typeface="Arial" panose="020B0604020202020204" pitchFamily="34" charset="0"/>
              <a:buChar char="•"/>
            </a:pPr>
            <a:r>
              <a:rPr lang="en-US" sz="1600" dirty="0"/>
              <a:t>Transformer: R² = 0.2454, RMSE = 0.1398, MAE = 0.0972</a:t>
            </a:r>
          </a:p>
          <a:p>
            <a:pPr>
              <a:buFont typeface="Arial" panose="020B0604020202020204" pitchFamily="34" charset="0"/>
              <a:buChar char="•"/>
            </a:pPr>
            <a:r>
              <a:rPr lang="en-US" sz="1600" dirty="0"/>
              <a:t>CNN-RNN: R² = 0.2356, RMSE = 0.1425, MAE = 0.1024</a:t>
            </a:r>
          </a:p>
          <a:p>
            <a:r>
              <a:rPr lang="en-US" sz="1600" b="1" dirty="0"/>
              <a:t>After Hyperparameter Tuning – Best Set (Clean Data):</a:t>
            </a:r>
            <a:endParaRPr lang="en-US" sz="1600" dirty="0"/>
          </a:p>
          <a:p>
            <a:pPr>
              <a:buFont typeface="Arial" panose="020B0604020202020204" pitchFamily="34" charset="0"/>
              <a:buChar char="•"/>
            </a:pPr>
            <a:r>
              <a:rPr lang="en-US" sz="1600" dirty="0"/>
              <a:t>Transformer (Set 3): R² = 0.59155, RMSE = 0.166655, MAE = 0.11144</a:t>
            </a:r>
          </a:p>
          <a:p>
            <a:pPr>
              <a:buFont typeface="Arial" panose="020B0604020202020204" pitchFamily="34" charset="0"/>
              <a:buChar char="•"/>
            </a:pPr>
            <a:r>
              <a:rPr lang="en-US" sz="1600" dirty="0"/>
              <a:t>CNN-RNN (Set 0): R² = 0.553002, RMSE = 0.177778, MAE = 0.124473</a:t>
            </a:r>
          </a:p>
          <a:p>
            <a:r>
              <a:rPr lang="en-US" sz="1600" b="1" dirty="0"/>
              <a:t>After Hyperparameter Tuning – Best Set (Noisy Data):</a:t>
            </a:r>
            <a:endParaRPr lang="en-US" sz="1600" dirty="0"/>
          </a:p>
          <a:p>
            <a:pPr>
              <a:buFont typeface="Arial" panose="020B0604020202020204" pitchFamily="34" charset="0"/>
              <a:buChar char="•"/>
            </a:pPr>
            <a:r>
              <a:rPr lang="en-US" sz="1600" dirty="0"/>
              <a:t>Transformer (Set 3): R² = 0.227492, RMSE = 0.144469, MAE = 0.103601</a:t>
            </a:r>
          </a:p>
          <a:p>
            <a:pPr>
              <a:buFont typeface="Arial" panose="020B0604020202020204" pitchFamily="34" charset="0"/>
              <a:buChar char="•"/>
            </a:pPr>
            <a:r>
              <a:rPr lang="en-US" sz="1600" dirty="0"/>
              <a:t>CNN-RNN (Set 0): R² = 0.148638, RMSE = 0.162372, MAE = 0.116564</a:t>
            </a:r>
          </a:p>
          <a:p>
            <a:pPr marL="0" indent="0">
              <a:lnSpc>
                <a:spcPct val="120000"/>
              </a:lnSpc>
              <a:buNone/>
            </a:pPr>
            <a:r>
              <a:rPr lang="en-US" sz="1600" dirty="0"/>
              <a:t>Clearly, Transformer (Set 3), worked well with both clean and especially noisy data which is more robust.</a:t>
            </a:r>
          </a:p>
        </p:txBody>
      </p:sp>
      <p:sp>
        <p:nvSpPr>
          <p:cNvPr id="16" name="Slide Number">
            <a:extLst>
              <a:ext uri="{FF2B5EF4-FFF2-40B4-BE49-F238E27FC236}">
                <a16:creationId xmlns:a16="http://schemas.microsoft.com/office/drawing/2014/main" id="{F8DCA3D0-A6BB-6C99-ADAA-843FA453BDE3}"/>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10</a:t>
            </a:fld>
            <a:endParaRPr lang="en-US"/>
          </a:p>
        </p:txBody>
      </p:sp>
      <p:pic>
        <p:nvPicPr>
          <p:cNvPr id="3" name="Picture 2">
            <a:extLst>
              <a:ext uri="{FF2B5EF4-FFF2-40B4-BE49-F238E27FC236}">
                <a16:creationId xmlns:a16="http://schemas.microsoft.com/office/drawing/2014/main" id="{48140A3B-9AB6-A0CB-8A04-54A21605EE70}"/>
              </a:ext>
            </a:extLst>
          </p:cNvPr>
          <p:cNvPicPr>
            <a:picLocks noChangeAspect="1"/>
          </p:cNvPicPr>
          <p:nvPr/>
        </p:nvPicPr>
        <p:blipFill>
          <a:blip r:embed="rId3"/>
          <a:stretch>
            <a:fillRect/>
          </a:stretch>
        </p:blipFill>
        <p:spPr>
          <a:xfrm>
            <a:off x="6049637" y="2458872"/>
            <a:ext cx="3771900" cy="1016000"/>
          </a:xfrm>
          <a:prstGeom prst="rect">
            <a:avLst/>
          </a:prstGeom>
        </p:spPr>
      </p:pic>
      <p:pic>
        <p:nvPicPr>
          <p:cNvPr id="4" name="Picture 3">
            <a:extLst>
              <a:ext uri="{FF2B5EF4-FFF2-40B4-BE49-F238E27FC236}">
                <a16:creationId xmlns:a16="http://schemas.microsoft.com/office/drawing/2014/main" id="{E9629697-2574-CC25-92A6-CE0FCC7E9DF7}"/>
              </a:ext>
            </a:extLst>
          </p:cNvPr>
          <p:cNvPicPr>
            <a:picLocks noChangeAspect="1"/>
          </p:cNvPicPr>
          <p:nvPr/>
        </p:nvPicPr>
        <p:blipFill>
          <a:blip r:embed="rId4"/>
          <a:stretch>
            <a:fillRect/>
          </a:stretch>
        </p:blipFill>
        <p:spPr>
          <a:xfrm>
            <a:off x="7973305" y="1548577"/>
            <a:ext cx="3771900" cy="952500"/>
          </a:xfrm>
          <a:prstGeom prst="rect">
            <a:avLst/>
          </a:prstGeom>
        </p:spPr>
      </p:pic>
      <p:pic>
        <p:nvPicPr>
          <p:cNvPr id="6" name="Picture 5">
            <a:extLst>
              <a:ext uri="{FF2B5EF4-FFF2-40B4-BE49-F238E27FC236}">
                <a16:creationId xmlns:a16="http://schemas.microsoft.com/office/drawing/2014/main" id="{E3A3B64F-CFAB-4E39-C1BD-7286B89D01C3}"/>
              </a:ext>
            </a:extLst>
          </p:cNvPr>
          <p:cNvPicPr>
            <a:picLocks noChangeAspect="1"/>
          </p:cNvPicPr>
          <p:nvPr/>
        </p:nvPicPr>
        <p:blipFill>
          <a:blip r:embed="rId5"/>
          <a:stretch>
            <a:fillRect/>
          </a:stretch>
        </p:blipFill>
        <p:spPr>
          <a:xfrm>
            <a:off x="6124081" y="3389772"/>
            <a:ext cx="3092384" cy="1043457"/>
          </a:xfrm>
          <a:prstGeom prst="rect">
            <a:avLst/>
          </a:prstGeom>
        </p:spPr>
      </p:pic>
      <p:pic>
        <p:nvPicPr>
          <p:cNvPr id="9" name="Picture 8">
            <a:extLst>
              <a:ext uri="{FF2B5EF4-FFF2-40B4-BE49-F238E27FC236}">
                <a16:creationId xmlns:a16="http://schemas.microsoft.com/office/drawing/2014/main" id="{92B60B87-9675-2AEE-F537-E9CF25D60888}"/>
              </a:ext>
            </a:extLst>
          </p:cNvPr>
          <p:cNvPicPr>
            <a:picLocks noChangeAspect="1"/>
          </p:cNvPicPr>
          <p:nvPr/>
        </p:nvPicPr>
        <p:blipFill>
          <a:blip r:embed="rId6"/>
          <a:stretch>
            <a:fillRect/>
          </a:stretch>
        </p:blipFill>
        <p:spPr>
          <a:xfrm>
            <a:off x="7101716" y="4994072"/>
            <a:ext cx="1917700" cy="1043457"/>
          </a:xfrm>
          <a:prstGeom prst="rect">
            <a:avLst/>
          </a:prstGeom>
        </p:spPr>
      </p:pic>
      <p:pic>
        <p:nvPicPr>
          <p:cNvPr id="10" name="Picture 9">
            <a:extLst>
              <a:ext uri="{FF2B5EF4-FFF2-40B4-BE49-F238E27FC236}">
                <a16:creationId xmlns:a16="http://schemas.microsoft.com/office/drawing/2014/main" id="{4FE24755-41F0-98CE-250F-51E1CFC0D34A}"/>
              </a:ext>
            </a:extLst>
          </p:cNvPr>
          <p:cNvPicPr>
            <a:picLocks noChangeAspect="1"/>
          </p:cNvPicPr>
          <p:nvPr/>
        </p:nvPicPr>
        <p:blipFill>
          <a:blip r:embed="rId7"/>
          <a:stretch>
            <a:fillRect/>
          </a:stretch>
        </p:blipFill>
        <p:spPr>
          <a:xfrm>
            <a:off x="9354461" y="3461858"/>
            <a:ext cx="2130805" cy="1193800"/>
          </a:xfrm>
          <a:prstGeom prst="rect">
            <a:avLst/>
          </a:prstGeom>
        </p:spPr>
      </p:pic>
      <p:sp>
        <p:nvSpPr>
          <p:cNvPr id="11" name="TextBox 10">
            <a:extLst>
              <a:ext uri="{FF2B5EF4-FFF2-40B4-BE49-F238E27FC236}">
                <a16:creationId xmlns:a16="http://schemas.microsoft.com/office/drawing/2014/main" id="{A6430476-3EB9-3CA6-D1FE-24F9D0C919DC}"/>
              </a:ext>
            </a:extLst>
          </p:cNvPr>
          <p:cNvSpPr txBox="1"/>
          <p:nvPr/>
        </p:nvSpPr>
        <p:spPr>
          <a:xfrm>
            <a:off x="8457234" y="4494284"/>
            <a:ext cx="1481585" cy="369332"/>
          </a:xfrm>
          <a:prstGeom prst="rect">
            <a:avLst/>
          </a:prstGeom>
          <a:noFill/>
        </p:spPr>
        <p:txBody>
          <a:bodyPr wrap="square" rtlCol="0">
            <a:spAutoFit/>
          </a:bodyPr>
          <a:lstStyle/>
          <a:p>
            <a:r>
              <a:rPr lang="en-US" dirty="0"/>
              <a:t>Transformer</a:t>
            </a:r>
          </a:p>
        </p:txBody>
      </p:sp>
      <p:pic>
        <p:nvPicPr>
          <p:cNvPr id="14" name="Picture 13">
            <a:extLst>
              <a:ext uri="{FF2B5EF4-FFF2-40B4-BE49-F238E27FC236}">
                <a16:creationId xmlns:a16="http://schemas.microsoft.com/office/drawing/2014/main" id="{E6D5ACAD-B15E-DF2A-601B-1FA9B4DB49E6}"/>
              </a:ext>
            </a:extLst>
          </p:cNvPr>
          <p:cNvPicPr>
            <a:picLocks noChangeAspect="1"/>
          </p:cNvPicPr>
          <p:nvPr/>
        </p:nvPicPr>
        <p:blipFill>
          <a:blip r:embed="rId8"/>
          <a:stretch>
            <a:fillRect/>
          </a:stretch>
        </p:blipFill>
        <p:spPr>
          <a:xfrm>
            <a:off x="8960127" y="4994072"/>
            <a:ext cx="2919471" cy="995528"/>
          </a:xfrm>
          <a:prstGeom prst="rect">
            <a:avLst/>
          </a:prstGeom>
        </p:spPr>
      </p:pic>
      <p:sp>
        <p:nvSpPr>
          <p:cNvPr id="15" name="TextBox 14">
            <a:extLst>
              <a:ext uri="{FF2B5EF4-FFF2-40B4-BE49-F238E27FC236}">
                <a16:creationId xmlns:a16="http://schemas.microsoft.com/office/drawing/2014/main" id="{8B17C5A2-B44C-C08E-F413-5FA40B6486BF}"/>
              </a:ext>
            </a:extLst>
          </p:cNvPr>
          <p:cNvSpPr txBox="1"/>
          <p:nvPr/>
        </p:nvSpPr>
        <p:spPr>
          <a:xfrm>
            <a:off x="8593920" y="5956322"/>
            <a:ext cx="1266940" cy="646331"/>
          </a:xfrm>
          <a:prstGeom prst="rect">
            <a:avLst/>
          </a:prstGeom>
          <a:noFill/>
        </p:spPr>
        <p:txBody>
          <a:bodyPr wrap="square" rtlCol="0">
            <a:spAutoFit/>
          </a:bodyPr>
          <a:lstStyle/>
          <a:p>
            <a:r>
              <a:rPr lang="en-US" dirty="0"/>
              <a:t>CNN-RNN</a:t>
            </a:r>
          </a:p>
          <a:p>
            <a:endParaRPr lang="en-US" dirty="0"/>
          </a:p>
        </p:txBody>
      </p:sp>
    </p:spTree>
    <p:extLst>
      <p:ext uri="{BB962C8B-B14F-4D97-AF65-F5344CB8AC3E}">
        <p14:creationId xmlns:p14="http://schemas.microsoft.com/office/powerpoint/2010/main" val="366666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63620-D438-3549-53CC-9E59763E8013}"/>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990015E3-4C24-85A0-9FDF-19FC4F3E8C40}"/>
              </a:ext>
            </a:extLst>
          </p:cNvPr>
          <p:cNvSpPr>
            <a:spLocks noGrp="1"/>
          </p:cNvSpPr>
          <p:nvPr>
            <p:ph type="title"/>
          </p:nvPr>
        </p:nvSpPr>
        <p:spPr>
          <a:xfrm>
            <a:off x="141924" y="1039548"/>
            <a:ext cx="10515600" cy="590931"/>
          </a:xfrm>
        </p:spPr>
        <p:txBody>
          <a:bodyPr anchor="b">
            <a:normAutofit/>
          </a:bodyPr>
          <a:lstStyle/>
          <a:p>
            <a:r>
              <a:rPr lang="en-US" dirty="0"/>
              <a:t>RESULTS – BEST MODEL</a:t>
            </a:r>
          </a:p>
        </p:txBody>
      </p:sp>
      <p:sp>
        <p:nvSpPr>
          <p:cNvPr id="5" name="Slide Text">
            <a:extLst>
              <a:ext uri="{FF2B5EF4-FFF2-40B4-BE49-F238E27FC236}">
                <a16:creationId xmlns:a16="http://schemas.microsoft.com/office/drawing/2014/main" id="{52D7B097-71F8-F1BE-D1DB-E2902F20A308}"/>
              </a:ext>
            </a:extLst>
          </p:cNvPr>
          <p:cNvSpPr>
            <a:spLocks noGrp="1"/>
          </p:cNvSpPr>
          <p:nvPr>
            <p:ph sz="half" idx="1"/>
          </p:nvPr>
        </p:nvSpPr>
        <p:spPr>
          <a:xfrm>
            <a:off x="141924" y="1630479"/>
            <a:ext cx="8076659" cy="3948684"/>
          </a:xfrm>
        </p:spPr>
        <p:txBody>
          <a:bodyPr>
            <a:noAutofit/>
          </a:bodyPr>
          <a:lstStyle/>
          <a:p>
            <a:r>
              <a:rPr lang="en-US" sz="1600" b="1" dirty="0"/>
              <a:t>Baseline Comparison:</a:t>
            </a:r>
            <a:endParaRPr lang="en-US" sz="1600" dirty="0"/>
          </a:p>
          <a:p>
            <a:pPr>
              <a:buFont typeface="Arial" panose="020B0604020202020204" pitchFamily="34" charset="0"/>
              <a:buChar char="•"/>
            </a:pPr>
            <a:r>
              <a:rPr lang="en-US" sz="1600" b="1" dirty="0"/>
              <a:t>Transformer</a:t>
            </a:r>
            <a:r>
              <a:rPr lang="en-US" sz="1600" dirty="0"/>
              <a:t> outperformed all other models on clean data with R² = 0.6492, RMSE = 0.1547, MAE 0.0966. This indicates its strong ability to learn long-range temporal dependencies even without tuning.</a:t>
            </a:r>
          </a:p>
          <a:p>
            <a:r>
              <a:rPr lang="en-US" sz="1600" b="1" dirty="0"/>
              <a:t>After Hyperparameter Tuning:</a:t>
            </a:r>
            <a:endParaRPr lang="en-US" sz="1600" dirty="0"/>
          </a:p>
          <a:p>
            <a:pPr>
              <a:buFont typeface="Arial" panose="020B0604020202020204" pitchFamily="34" charset="0"/>
              <a:buChar char="•"/>
            </a:pPr>
            <a:r>
              <a:rPr lang="en-US" sz="1600" b="1" dirty="0"/>
              <a:t>GRU Set 1</a:t>
            </a:r>
            <a:r>
              <a:rPr lang="en-US" sz="1600" dirty="0"/>
              <a:t> provided the best trade-off between clean and noisy performance.</a:t>
            </a:r>
          </a:p>
          <a:p>
            <a:pPr>
              <a:buFont typeface="Arial" panose="020B0604020202020204" pitchFamily="34" charset="0"/>
              <a:buChar char="•"/>
            </a:pPr>
            <a:r>
              <a:rPr lang="en-US" sz="1600" dirty="0"/>
              <a:t>On clean data: R² = 0.6103, RMSE = 0.1656, MAE = 0.1098 On noisy data: R² = 0.2216, RMSE = 0.1457, MAE = 0.1076</a:t>
            </a:r>
          </a:p>
          <a:p>
            <a:pPr>
              <a:buFont typeface="Arial" panose="020B0604020202020204" pitchFamily="34" charset="0"/>
              <a:buChar char="•"/>
            </a:pPr>
            <a:r>
              <a:rPr lang="en-US" sz="1600" dirty="0"/>
              <a:t>Although not the absolute best in accuracy, GRU was the </a:t>
            </a:r>
            <a:r>
              <a:rPr lang="en-US" sz="1600" b="1" dirty="0"/>
              <a:t>most robust</a:t>
            </a:r>
            <a:r>
              <a:rPr lang="en-US" sz="1600" dirty="0"/>
              <a:t> model across both environments.</a:t>
            </a:r>
          </a:p>
          <a:p>
            <a:pPr marL="0" indent="0">
              <a:buNone/>
            </a:pPr>
            <a:r>
              <a:rPr lang="en-US" sz="1600" b="1" dirty="0"/>
              <a:t>Best Baseline (Clean)</a:t>
            </a:r>
            <a:r>
              <a:rPr lang="en-US" sz="1600" dirty="0"/>
              <a:t>: Transformer </a:t>
            </a:r>
            <a:r>
              <a:rPr lang="en-US" sz="1600" b="1" dirty="0"/>
              <a:t>Best Overall After Tuning</a:t>
            </a:r>
            <a:r>
              <a:rPr lang="en-US" sz="1600" dirty="0"/>
              <a:t>: GRU Set 1</a:t>
            </a:r>
          </a:p>
          <a:p>
            <a:pPr>
              <a:buFont typeface="Arial" panose="020B0604020202020204" pitchFamily="34" charset="0"/>
              <a:buChar char="•"/>
            </a:pPr>
            <a:r>
              <a:rPr lang="en-US" sz="1600" dirty="0"/>
              <a:t>The GRU’s gating mechanism likely contributed to better noise resilience. Transformer had high variance under noise despite strong clean-data performance.</a:t>
            </a:r>
          </a:p>
          <a:p>
            <a:endParaRPr lang="en-US" sz="1600" dirty="0"/>
          </a:p>
        </p:txBody>
      </p:sp>
      <p:sp>
        <p:nvSpPr>
          <p:cNvPr id="16" name="Slide Number">
            <a:extLst>
              <a:ext uri="{FF2B5EF4-FFF2-40B4-BE49-F238E27FC236}">
                <a16:creationId xmlns:a16="http://schemas.microsoft.com/office/drawing/2014/main" id="{29A44383-0E7B-5B25-1B5E-F8D038EAE27A}"/>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11</a:t>
            </a:fld>
            <a:endParaRPr lang="en-US" dirty="0"/>
          </a:p>
        </p:txBody>
      </p:sp>
      <p:pic>
        <p:nvPicPr>
          <p:cNvPr id="8" name="Picture 7">
            <a:extLst>
              <a:ext uri="{FF2B5EF4-FFF2-40B4-BE49-F238E27FC236}">
                <a16:creationId xmlns:a16="http://schemas.microsoft.com/office/drawing/2014/main" id="{A02B3E3B-F3EA-C2DC-941F-2760E99D88AE}"/>
              </a:ext>
            </a:extLst>
          </p:cNvPr>
          <p:cNvPicPr>
            <a:picLocks noChangeAspect="1"/>
          </p:cNvPicPr>
          <p:nvPr/>
        </p:nvPicPr>
        <p:blipFill>
          <a:blip r:embed="rId3"/>
          <a:stretch>
            <a:fillRect/>
          </a:stretch>
        </p:blipFill>
        <p:spPr>
          <a:xfrm>
            <a:off x="8117254" y="1630478"/>
            <a:ext cx="2337753" cy="1375603"/>
          </a:xfrm>
          <a:prstGeom prst="rect">
            <a:avLst/>
          </a:prstGeom>
        </p:spPr>
      </p:pic>
      <p:pic>
        <p:nvPicPr>
          <p:cNvPr id="12" name="Picture 11">
            <a:extLst>
              <a:ext uri="{FF2B5EF4-FFF2-40B4-BE49-F238E27FC236}">
                <a16:creationId xmlns:a16="http://schemas.microsoft.com/office/drawing/2014/main" id="{4441D58B-6445-E2CE-DC2F-E4E147954CFE}"/>
              </a:ext>
            </a:extLst>
          </p:cNvPr>
          <p:cNvPicPr>
            <a:picLocks noChangeAspect="1"/>
          </p:cNvPicPr>
          <p:nvPr/>
        </p:nvPicPr>
        <p:blipFill>
          <a:blip r:embed="rId4"/>
          <a:stretch>
            <a:fillRect/>
          </a:stretch>
        </p:blipFill>
        <p:spPr>
          <a:xfrm>
            <a:off x="8167919" y="3429000"/>
            <a:ext cx="2590935" cy="1297236"/>
          </a:xfrm>
          <a:prstGeom prst="rect">
            <a:avLst/>
          </a:prstGeom>
        </p:spPr>
      </p:pic>
      <p:pic>
        <p:nvPicPr>
          <p:cNvPr id="13" name="Picture 12">
            <a:extLst>
              <a:ext uri="{FF2B5EF4-FFF2-40B4-BE49-F238E27FC236}">
                <a16:creationId xmlns:a16="http://schemas.microsoft.com/office/drawing/2014/main" id="{AA701416-7743-F1F2-9BB6-31D4CB30D961}"/>
              </a:ext>
            </a:extLst>
          </p:cNvPr>
          <p:cNvPicPr>
            <a:picLocks noChangeAspect="1"/>
          </p:cNvPicPr>
          <p:nvPr/>
        </p:nvPicPr>
        <p:blipFill>
          <a:blip r:embed="rId5"/>
          <a:stretch>
            <a:fillRect/>
          </a:stretch>
        </p:blipFill>
        <p:spPr>
          <a:xfrm>
            <a:off x="8218583" y="4745891"/>
            <a:ext cx="2590935" cy="1828800"/>
          </a:xfrm>
          <a:prstGeom prst="rect">
            <a:avLst/>
          </a:prstGeom>
        </p:spPr>
      </p:pic>
      <p:sp>
        <p:nvSpPr>
          <p:cNvPr id="17" name="TextBox 16">
            <a:extLst>
              <a:ext uri="{FF2B5EF4-FFF2-40B4-BE49-F238E27FC236}">
                <a16:creationId xmlns:a16="http://schemas.microsoft.com/office/drawing/2014/main" id="{00651488-1B91-BC1B-0181-A1FA2D83BCA4}"/>
              </a:ext>
            </a:extLst>
          </p:cNvPr>
          <p:cNvSpPr txBox="1"/>
          <p:nvPr/>
        </p:nvSpPr>
        <p:spPr>
          <a:xfrm flipH="1">
            <a:off x="8505021" y="1174415"/>
            <a:ext cx="2456761" cy="276999"/>
          </a:xfrm>
          <a:prstGeom prst="rect">
            <a:avLst/>
          </a:prstGeom>
          <a:noFill/>
        </p:spPr>
        <p:txBody>
          <a:bodyPr wrap="square" rtlCol="0">
            <a:spAutoFit/>
          </a:bodyPr>
          <a:lstStyle/>
          <a:p>
            <a:r>
              <a:rPr lang="en-US" sz="1200" dirty="0"/>
              <a:t>BASELINE CLEAN</a:t>
            </a:r>
          </a:p>
        </p:txBody>
      </p:sp>
      <p:pic>
        <p:nvPicPr>
          <p:cNvPr id="18" name="Picture 17">
            <a:extLst>
              <a:ext uri="{FF2B5EF4-FFF2-40B4-BE49-F238E27FC236}">
                <a16:creationId xmlns:a16="http://schemas.microsoft.com/office/drawing/2014/main" id="{DD24820E-AABA-178A-086A-51429F563C82}"/>
              </a:ext>
            </a:extLst>
          </p:cNvPr>
          <p:cNvPicPr>
            <a:picLocks noChangeAspect="1"/>
          </p:cNvPicPr>
          <p:nvPr/>
        </p:nvPicPr>
        <p:blipFill>
          <a:blip r:embed="rId6"/>
          <a:stretch>
            <a:fillRect/>
          </a:stretch>
        </p:blipFill>
        <p:spPr>
          <a:xfrm>
            <a:off x="10239015" y="5034967"/>
            <a:ext cx="1811062" cy="1297236"/>
          </a:xfrm>
          <a:prstGeom prst="rect">
            <a:avLst/>
          </a:prstGeom>
        </p:spPr>
      </p:pic>
      <p:sp>
        <p:nvSpPr>
          <p:cNvPr id="19" name="TextBox 18">
            <a:extLst>
              <a:ext uri="{FF2B5EF4-FFF2-40B4-BE49-F238E27FC236}">
                <a16:creationId xmlns:a16="http://schemas.microsoft.com/office/drawing/2014/main" id="{777A7ACE-80FD-A815-1622-9E1173D4DE97}"/>
              </a:ext>
            </a:extLst>
          </p:cNvPr>
          <p:cNvSpPr txBox="1"/>
          <p:nvPr/>
        </p:nvSpPr>
        <p:spPr>
          <a:xfrm>
            <a:off x="8607268" y="3132346"/>
            <a:ext cx="1459054" cy="276999"/>
          </a:xfrm>
          <a:prstGeom prst="rect">
            <a:avLst/>
          </a:prstGeom>
          <a:noFill/>
        </p:spPr>
        <p:txBody>
          <a:bodyPr wrap="none" rtlCol="0">
            <a:spAutoFit/>
          </a:bodyPr>
          <a:lstStyle/>
          <a:p>
            <a:r>
              <a:rPr lang="en-US" sz="1200" dirty="0"/>
              <a:t>BASELINE NOISE</a:t>
            </a:r>
          </a:p>
        </p:txBody>
      </p:sp>
    </p:spTree>
    <p:extLst>
      <p:ext uri="{BB962C8B-B14F-4D97-AF65-F5344CB8AC3E}">
        <p14:creationId xmlns:p14="http://schemas.microsoft.com/office/powerpoint/2010/main" val="889340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9127E-EC9D-D486-6F9D-484C3C625737}"/>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B02F147E-303F-CF8E-F7BA-06D5E39EA8C8}"/>
              </a:ext>
            </a:extLst>
          </p:cNvPr>
          <p:cNvSpPr>
            <a:spLocks noGrp="1"/>
          </p:cNvSpPr>
          <p:nvPr>
            <p:ph type="title"/>
          </p:nvPr>
        </p:nvSpPr>
        <p:spPr>
          <a:xfrm>
            <a:off x="141925" y="1163117"/>
            <a:ext cx="10515600" cy="590931"/>
          </a:xfrm>
        </p:spPr>
        <p:txBody>
          <a:bodyPr anchor="b">
            <a:normAutofit fontScale="90000"/>
          </a:bodyPr>
          <a:lstStyle/>
          <a:p>
            <a:r>
              <a:rPr lang="en-US" dirty="0"/>
              <a:t>KEY OBSERVATION : BEST MODEL – GRU(SET 1) </a:t>
            </a:r>
          </a:p>
        </p:txBody>
      </p:sp>
      <p:sp>
        <p:nvSpPr>
          <p:cNvPr id="5" name="Slide Text">
            <a:extLst>
              <a:ext uri="{FF2B5EF4-FFF2-40B4-BE49-F238E27FC236}">
                <a16:creationId xmlns:a16="http://schemas.microsoft.com/office/drawing/2014/main" id="{280EF81D-D613-9B96-E7EA-666BAC954490}"/>
              </a:ext>
            </a:extLst>
          </p:cNvPr>
          <p:cNvSpPr>
            <a:spLocks noGrp="1"/>
          </p:cNvSpPr>
          <p:nvPr>
            <p:ph sz="half" idx="1"/>
          </p:nvPr>
        </p:nvSpPr>
        <p:spPr>
          <a:xfrm>
            <a:off x="141925" y="2100242"/>
            <a:ext cx="6699550" cy="3948684"/>
          </a:xfrm>
        </p:spPr>
        <p:txBody>
          <a:bodyPr>
            <a:noAutofit/>
          </a:bodyPr>
          <a:lstStyle/>
          <a:p>
            <a:pPr>
              <a:buFont typeface="Arial" panose="020B0604020202020204" pitchFamily="34" charset="0"/>
              <a:buChar char="•"/>
            </a:pPr>
            <a:r>
              <a:rPr lang="en-US" sz="1600" dirty="0"/>
              <a:t>GRU Set 1 showed the best performance overall, especially under noisy conditions</a:t>
            </a:r>
          </a:p>
          <a:p>
            <a:pPr>
              <a:buFont typeface="Arial" panose="020B0604020202020204" pitchFamily="34" charset="0"/>
              <a:buChar char="•"/>
            </a:pPr>
            <a:r>
              <a:rPr lang="en-US" sz="1600" dirty="0"/>
              <a:t>Transformer achieved the highest accuracy on clean data but degraded under noise</a:t>
            </a:r>
          </a:p>
          <a:p>
            <a:pPr>
              <a:buFont typeface="Arial" panose="020B0604020202020204" pitchFamily="34" charset="0"/>
              <a:buChar char="•"/>
            </a:pPr>
            <a:r>
              <a:rPr lang="en-US" sz="1600" dirty="0"/>
              <a:t>Forecast accuracy declined with horizon steps; Feature 3 was hardest to model</a:t>
            </a:r>
          </a:p>
          <a:p>
            <a:pPr>
              <a:buFont typeface="Arial" panose="020B0604020202020204" pitchFamily="34" charset="0"/>
              <a:buChar char="•"/>
            </a:pPr>
            <a:r>
              <a:rPr lang="en-US" sz="1600" dirty="0"/>
              <a:t>GRU maintained smooth forecasts despite noise, showing strong generalization</a:t>
            </a:r>
          </a:p>
          <a:p>
            <a:pPr>
              <a:buFont typeface="Arial" panose="020B0604020202020204" pitchFamily="34" charset="0"/>
              <a:buChar char="•"/>
            </a:pPr>
            <a:r>
              <a:rPr lang="en-US" sz="1600" dirty="0"/>
              <a:t>Residuals followed a centered Gaussian, indicating low bias; clean data was more precise</a:t>
            </a:r>
          </a:p>
          <a:p>
            <a:pPr>
              <a:buFont typeface="Arial" panose="020B0604020202020204" pitchFamily="34" charset="0"/>
              <a:buChar char="•"/>
            </a:pPr>
            <a:r>
              <a:rPr lang="en-US" sz="1600" dirty="0" err="1"/>
              <a:t>LLaMA</a:t>
            </a:r>
            <a:r>
              <a:rPr lang="en-US" sz="1600" dirty="0"/>
              <a:t>-style analysis revealed which features were predictable and improved interpretability</a:t>
            </a:r>
          </a:p>
          <a:p>
            <a:pPr marL="0" indent="0">
              <a:buNone/>
            </a:pPr>
            <a:endParaRPr lang="en-US" sz="1600" dirty="0">
              <a:latin typeface="+mj-lt"/>
            </a:endParaRPr>
          </a:p>
        </p:txBody>
      </p:sp>
      <p:sp>
        <p:nvSpPr>
          <p:cNvPr id="16" name="Slide Number">
            <a:extLst>
              <a:ext uri="{FF2B5EF4-FFF2-40B4-BE49-F238E27FC236}">
                <a16:creationId xmlns:a16="http://schemas.microsoft.com/office/drawing/2014/main" id="{721E9619-559A-FF04-5A7E-D1EE013BD1A5}"/>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12</a:t>
            </a:fld>
            <a:endParaRPr lang="en-US" dirty="0"/>
          </a:p>
        </p:txBody>
      </p:sp>
      <p:pic>
        <p:nvPicPr>
          <p:cNvPr id="3" name="Picture 2">
            <a:extLst>
              <a:ext uri="{FF2B5EF4-FFF2-40B4-BE49-F238E27FC236}">
                <a16:creationId xmlns:a16="http://schemas.microsoft.com/office/drawing/2014/main" id="{9C1DC2A9-1F81-BA59-F587-00AD884C0855}"/>
              </a:ext>
            </a:extLst>
          </p:cNvPr>
          <p:cNvPicPr>
            <a:picLocks noChangeAspect="1"/>
          </p:cNvPicPr>
          <p:nvPr/>
        </p:nvPicPr>
        <p:blipFill>
          <a:blip r:embed="rId3"/>
          <a:stretch>
            <a:fillRect/>
          </a:stretch>
        </p:blipFill>
        <p:spPr>
          <a:xfrm>
            <a:off x="6665205" y="1705341"/>
            <a:ext cx="4864023" cy="2489779"/>
          </a:xfrm>
          <a:prstGeom prst="rect">
            <a:avLst/>
          </a:prstGeom>
        </p:spPr>
      </p:pic>
      <p:pic>
        <p:nvPicPr>
          <p:cNvPr id="4" name="Picture 3">
            <a:extLst>
              <a:ext uri="{FF2B5EF4-FFF2-40B4-BE49-F238E27FC236}">
                <a16:creationId xmlns:a16="http://schemas.microsoft.com/office/drawing/2014/main" id="{0CBAD1B1-6462-CA96-A2CB-6AEF7D666FC4}"/>
              </a:ext>
            </a:extLst>
          </p:cNvPr>
          <p:cNvPicPr>
            <a:picLocks noChangeAspect="1"/>
          </p:cNvPicPr>
          <p:nvPr/>
        </p:nvPicPr>
        <p:blipFill>
          <a:blip r:embed="rId4"/>
          <a:stretch>
            <a:fillRect/>
          </a:stretch>
        </p:blipFill>
        <p:spPr>
          <a:xfrm>
            <a:off x="7733840" y="4296578"/>
            <a:ext cx="2672539" cy="2489778"/>
          </a:xfrm>
          <a:prstGeom prst="rect">
            <a:avLst/>
          </a:prstGeom>
        </p:spPr>
      </p:pic>
    </p:spTree>
    <p:extLst>
      <p:ext uri="{BB962C8B-B14F-4D97-AF65-F5344CB8AC3E}">
        <p14:creationId xmlns:p14="http://schemas.microsoft.com/office/powerpoint/2010/main" val="2467183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8233F4-160A-8CC4-968C-EA8556ED5BF6}"/>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E5736490-EA64-8C1B-0228-4A106EEFC5EA}"/>
              </a:ext>
            </a:extLst>
          </p:cNvPr>
          <p:cNvSpPr>
            <a:spLocks noGrp="1"/>
          </p:cNvSpPr>
          <p:nvPr>
            <p:ph type="title"/>
          </p:nvPr>
        </p:nvSpPr>
        <p:spPr>
          <a:xfrm>
            <a:off x="141925" y="1163117"/>
            <a:ext cx="10515600" cy="590931"/>
          </a:xfrm>
        </p:spPr>
        <p:txBody>
          <a:bodyPr anchor="b">
            <a:normAutofit/>
          </a:bodyPr>
          <a:lstStyle/>
          <a:p>
            <a:r>
              <a:rPr lang="en-US" dirty="0"/>
              <a:t>CONTRIBUTION TABLE AND GIT-WHO</a:t>
            </a:r>
          </a:p>
        </p:txBody>
      </p:sp>
      <p:sp>
        <p:nvSpPr>
          <p:cNvPr id="5" name="Slide Text">
            <a:extLst>
              <a:ext uri="{FF2B5EF4-FFF2-40B4-BE49-F238E27FC236}">
                <a16:creationId xmlns:a16="http://schemas.microsoft.com/office/drawing/2014/main" id="{1CD9EA90-DFA0-A2B1-583D-9700F8404E78}"/>
              </a:ext>
            </a:extLst>
          </p:cNvPr>
          <p:cNvSpPr>
            <a:spLocks noGrp="1"/>
          </p:cNvSpPr>
          <p:nvPr>
            <p:ph sz="half" idx="1"/>
          </p:nvPr>
        </p:nvSpPr>
        <p:spPr>
          <a:xfrm>
            <a:off x="141925" y="2100242"/>
            <a:ext cx="6699550" cy="3948684"/>
          </a:xfrm>
        </p:spPr>
        <p:txBody>
          <a:bodyPr>
            <a:noAutofit/>
          </a:bodyPr>
          <a:lstStyle/>
          <a:p>
            <a:pPr marL="0" indent="0">
              <a:buNone/>
            </a:pPr>
            <a:endParaRPr lang="en-US" sz="1600" dirty="0">
              <a:latin typeface="+mj-lt"/>
            </a:endParaRPr>
          </a:p>
        </p:txBody>
      </p:sp>
      <p:sp>
        <p:nvSpPr>
          <p:cNvPr id="16" name="Slide Number">
            <a:extLst>
              <a:ext uri="{FF2B5EF4-FFF2-40B4-BE49-F238E27FC236}">
                <a16:creationId xmlns:a16="http://schemas.microsoft.com/office/drawing/2014/main" id="{0AD03A16-8866-3FB9-B14F-58CE3D5E3B66}"/>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13</a:t>
            </a:fld>
            <a:endParaRPr lang="en-US" dirty="0"/>
          </a:p>
        </p:txBody>
      </p:sp>
    </p:spTree>
    <p:extLst>
      <p:ext uri="{BB962C8B-B14F-4D97-AF65-F5344CB8AC3E}">
        <p14:creationId xmlns:p14="http://schemas.microsoft.com/office/powerpoint/2010/main" val="1544342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3DB43E-9E2C-2564-8351-9FFAC08B9183}"/>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F58CD6D7-ADDD-0FC2-5585-0FC0F3019E64}"/>
              </a:ext>
            </a:extLst>
          </p:cNvPr>
          <p:cNvSpPr>
            <a:spLocks noGrp="1"/>
          </p:cNvSpPr>
          <p:nvPr>
            <p:ph type="title"/>
          </p:nvPr>
        </p:nvSpPr>
        <p:spPr>
          <a:xfrm>
            <a:off x="141925" y="1163117"/>
            <a:ext cx="10515600" cy="590931"/>
          </a:xfrm>
        </p:spPr>
        <p:txBody>
          <a:bodyPr anchor="b">
            <a:normAutofit/>
          </a:bodyPr>
          <a:lstStyle/>
          <a:p>
            <a:r>
              <a:rPr lang="en-US" dirty="0">
                <a:latin typeface="Georgia"/>
              </a:rPr>
              <a:t>REFERENCES</a:t>
            </a:r>
            <a:endParaRPr lang="en-US" dirty="0"/>
          </a:p>
        </p:txBody>
      </p:sp>
      <p:sp>
        <p:nvSpPr>
          <p:cNvPr id="5" name="Slide Text">
            <a:extLst>
              <a:ext uri="{FF2B5EF4-FFF2-40B4-BE49-F238E27FC236}">
                <a16:creationId xmlns:a16="http://schemas.microsoft.com/office/drawing/2014/main" id="{A803D597-0597-ED8E-B3B2-523FE831B8E9}"/>
              </a:ext>
            </a:extLst>
          </p:cNvPr>
          <p:cNvSpPr>
            <a:spLocks noGrp="1"/>
          </p:cNvSpPr>
          <p:nvPr>
            <p:ph sz="half" idx="1"/>
          </p:nvPr>
        </p:nvSpPr>
        <p:spPr>
          <a:xfrm>
            <a:off x="141925" y="1760915"/>
            <a:ext cx="11438236" cy="4288011"/>
          </a:xfrm>
        </p:spPr>
        <p:txBody>
          <a:bodyPr vert="horz" lIns="91440" tIns="45720" rIns="91440" bIns="45720" rtlCol="0" anchor="ctr">
            <a:noAutofit/>
          </a:bodyPr>
          <a:lstStyle/>
          <a:p>
            <a:pPr algn="just">
              <a:buNone/>
            </a:pPr>
            <a:r>
              <a:rPr lang="en-US" sz="1600" dirty="0">
                <a:ea typeface="+mn-lt"/>
                <a:cs typeface="+mn-lt"/>
              </a:rPr>
              <a:t>• Kaggle NAB Dataset: </a:t>
            </a:r>
            <a:r>
              <a:rPr lang="en-US" sz="1600" dirty="0">
                <a:ea typeface="+mn-lt"/>
                <a:cs typeface="+mn-lt"/>
                <a:hlinkClick r:id="rId3"/>
              </a:rPr>
              <a:t>https://www.kaggle.com/datasets/boltzmannbrain/nab</a:t>
            </a:r>
            <a:endParaRPr lang="en-US">
              <a:cs typeface="Arial" panose="020B0604020202020204"/>
            </a:endParaRPr>
          </a:p>
          <a:p>
            <a:pPr algn="just">
              <a:buNone/>
            </a:pPr>
            <a:r>
              <a:rPr lang="en-US" sz="1600" dirty="0">
                <a:ea typeface="+mn-lt"/>
                <a:cs typeface="+mn-lt"/>
              </a:rPr>
              <a:t>• TensorFlow Time Series Forecasting Tutorial: </a:t>
            </a:r>
            <a:r>
              <a:rPr lang="en-US" sz="1600" dirty="0">
                <a:ea typeface="+mn-lt"/>
                <a:cs typeface="+mn-lt"/>
                <a:hlinkClick r:id="rId4"/>
              </a:rPr>
              <a:t>https://www.tensorflow.org/tutorials/structured_data/time_series</a:t>
            </a:r>
            <a:endParaRPr lang="en-US">
              <a:cs typeface="Arial" panose="020B0604020202020204"/>
            </a:endParaRPr>
          </a:p>
          <a:p>
            <a:pPr algn="just">
              <a:buNone/>
            </a:pPr>
            <a:r>
              <a:rPr lang="en-US" sz="1600" dirty="0">
                <a:ea typeface="+mn-lt"/>
                <a:cs typeface="+mn-lt"/>
              </a:rPr>
              <a:t>• </a:t>
            </a:r>
            <a:r>
              <a:rPr lang="en-US" sz="1600" err="1">
                <a:ea typeface="+mn-lt"/>
                <a:cs typeface="+mn-lt"/>
              </a:rPr>
              <a:t>PyTorch</a:t>
            </a:r>
            <a:r>
              <a:rPr lang="en-US" sz="1600" dirty="0">
                <a:ea typeface="+mn-lt"/>
                <a:cs typeface="+mn-lt"/>
              </a:rPr>
              <a:t> Official Documentation: </a:t>
            </a:r>
            <a:r>
              <a:rPr lang="en-US" sz="1600" dirty="0">
                <a:ea typeface="+mn-lt"/>
                <a:cs typeface="+mn-lt"/>
                <a:hlinkClick r:id="rId5"/>
              </a:rPr>
              <a:t>https://pytorch.org/docs/stable/index.html</a:t>
            </a:r>
            <a:endParaRPr lang="en-US">
              <a:cs typeface="Arial" panose="020B0604020202020204"/>
            </a:endParaRPr>
          </a:p>
          <a:p>
            <a:pPr algn="just">
              <a:buNone/>
            </a:pPr>
            <a:r>
              <a:rPr lang="en-US" sz="1600" dirty="0">
                <a:ea typeface="+mn-lt"/>
                <a:cs typeface="+mn-lt"/>
              </a:rPr>
              <a:t>• Illustrated Transformer Blog: </a:t>
            </a:r>
            <a:r>
              <a:rPr lang="en-US" sz="1600" dirty="0">
                <a:ea typeface="+mn-lt"/>
                <a:cs typeface="+mn-lt"/>
                <a:hlinkClick r:id="rId6"/>
              </a:rPr>
              <a:t>https://jalammar.github.io/illustrated-transformer/</a:t>
            </a:r>
            <a:endParaRPr lang="en-US">
              <a:cs typeface="Arial" panose="020B0604020202020204"/>
            </a:endParaRPr>
          </a:p>
          <a:p>
            <a:pPr algn="just">
              <a:buNone/>
            </a:pPr>
            <a:r>
              <a:rPr lang="en-US" sz="1600" dirty="0">
                <a:ea typeface="+mn-lt"/>
                <a:cs typeface="+mn-lt"/>
              </a:rPr>
              <a:t>• Attention is All You Need (Vaswani et al., 2017): </a:t>
            </a:r>
            <a:r>
              <a:rPr lang="en-US" sz="1600" dirty="0">
                <a:ea typeface="+mn-lt"/>
                <a:cs typeface="+mn-lt"/>
                <a:hlinkClick r:id="rId7"/>
              </a:rPr>
              <a:t>https://arxiv.org/abs/1706.03762</a:t>
            </a:r>
            <a:endParaRPr lang="en-US">
              <a:cs typeface="Arial" panose="020B0604020202020204"/>
            </a:endParaRPr>
          </a:p>
          <a:p>
            <a:pPr algn="just">
              <a:buNone/>
            </a:pPr>
            <a:r>
              <a:rPr lang="en-US" sz="1600" dirty="0">
                <a:ea typeface="+mn-lt"/>
                <a:cs typeface="+mn-lt"/>
              </a:rPr>
              <a:t>• </a:t>
            </a:r>
            <a:r>
              <a:rPr lang="en-US" sz="1600" dirty="0" err="1">
                <a:ea typeface="+mn-lt"/>
                <a:cs typeface="+mn-lt"/>
              </a:rPr>
              <a:t>MinMaxScaler</a:t>
            </a:r>
            <a:r>
              <a:rPr lang="en-US" sz="1600" dirty="0">
                <a:ea typeface="+mn-lt"/>
                <a:cs typeface="+mn-lt"/>
              </a:rPr>
              <a:t> – Scikit-learn: </a:t>
            </a:r>
            <a:r>
              <a:rPr lang="en-US" sz="1600" dirty="0">
                <a:ea typeface="+mn-lt"/>
                <a:cs typeface="+mn-lt"/>
                <a:hlinkClick r:id="rId8"/>
              </a:rPr>
              <a:t>https://scikit-learn.org/stable/modules/generated/sklearn</a:t>
            </a:r>
            <a:r>
              <a:rPr lang="en-US" sz="1600" dirty="0">
                <a:ea typeface="+mn-lt"/>
                <a:cs typeface="+mn-lt"/>
              </a:rPr>
              <a:t>.</a:t>
            </a:r>
            <a:endParaRPr lang="en-US" dirty="0">
              <a:ea typeface="+mn-lt"/>
              <a:cs typeface="+mn-lt"/>
            </a:endParaRPr>
          </a:p>
          <a:p>
            <a:pPr algn="just"/>
            <a:r>
              <a:rPr lang="en-US" sz="1600" dirty="0">
                <a:ea typeface="+mn-lt"/>
                <a:cs typeface="+mn-lt"/>
              </a:rPr>
              <a:t>Seaborn Visualization: </a:t>
            </a:r>
            <a:r>
              <a:rPr lang="en-US" sz="1600" dirty="0">
                <a:ea typeface="+mn-lt"/>
                <a:cs typeface="+mn-lt"/>
                <a:hlinkClick r:id="rId9"/>
              </a:rPr>
              <a:t>https://seaborn.pydata.org/</a:t>
            </a:r>
            <a:endParaRPr lang="en-US">
              <a:ea typeface="+mn-lt"/>
              <a:cs typeface="+mn-lt"/>
            </a:endParaRPr>
          </a:p>
          <a:p>
            <a:pPr algn="just">
              <a:buNone/>
            </a:pPr>
            <a:endParaRPr lang="en-US" sz="1600" dirty="0">
              <a:cs typeface="Arial" panose="020B0604020202020204"/>
            </a:endParaRPr>
          </a:p>
        </p:txBody>
      </p:sp>
      <p:sp>
        <p:nvSpPr>
          <p:cNvPr id="16" name="Slide Number">
            <a:extLst>
              <a:ext uri="{FF2B5EF4-FFF2-40B4-BE49-F238E27FC236}">
                <a16:creationId xmlns:a16="http://schemas.microsoft.com/office/drawing/2014/main" id="{5FCEC779-6E6A-DA88-8DA5-ED2705A9C100}"/>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14</a:t>
            </a:fld>
            <a:endParaRPr lang="en-US" dirty="0"/>
          </a:p>
        </p:txBody>
      </p:sp>
    </p:spTree>
    <p:extLst>
      <p:ext uri="{BB962C8B-B14F-4D97-AF65-F5344CB8AC3E}">
        <p14:creationId xmlns:p14="http://schemas.microsoft.com/office/powerpoint/2010/main" val="877169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DA8A9D-57DA-420C-F149-367649E132CF}"/>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FD2598CF-7E0E-B168-A2A1-84690888AAB8}"/>
              </a:ext>
            </a:extLst>
          </p:cNvPr>
          <p:cNvSpPr txBox="1"/>
          <p:nvPr/>
        </p:nvSpPr>
        <p:spPr>
          <a:xfrm>
            <a:off x="980501" y="1044092"/>
            <a:ext cx="5860974" cy="3785652"/>
          </a:xfrm>
          <a:prstGeom prst="rect">
            <a:avLst/>
          </a:prstGeom>
          <a:noFill/>
        </p:spPr>
        <p:txBody>
          <a:bodyPr wrap="square" rtlCol="0">
            <a:spAutoFit/>
          </a:bodyPr>
          <a:lstStyle/>
          <a:p>
            <a:pPr algn="ctr"/>
            <a:r>
              <a:rPr lang="en-US" sz="12000" i="1" dirty="0">
                <a:solidFill>
                  <a:schemeClr val="bg1"/>
                </a:solidFill>
              </a:rPr>
              <a:t>THANK </a:t>
            </a:r>
          </a:p>
          <a:p>
            <a:pPr algn="ctr"/>
            <a:r>
              <a:rPr lang="en-US" sz="12000" i="1" dirty="0">
                <a:solidFill>
                  <a:schemeClr val="bg1"/>
                </a:solidFill>
              </a:rPr>
              <a:t>YOU!</a:t>
            </a:r>
          </a:p>
        </p:txBody>
      </p:sp>
    </p:spTree>
    <p:extLst>
      <p:ext uri="{BB962C8B-B14F-4D97-AF65-F5344CB8AC3E}">
        <p14:creationId xmlns:p14="http://schemas.microsoft.com/office/powerpoint/2010/main" val="3248952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6EFFE0B3-6566-3F48-9291-A6A8E30E2D62}"/>
              </a:ext>
            </a:extLst>
          </p:cNvPr>
          <p:cNvSpPr>
            <a:spLocks noGrp="1"/>
          </p:cNvSpPr>
          <p:nvPr>
            <p:ph type="title"/>
          </p:nvPr>
        </p:nvSpPr>
        <p:spPr/>
        <p:txBody>
          <a:bodyPr/>
          <a:lstStyle/>
          <a:p>
            <a:r>
              <a:rPr lang="en-US" dirty="0"/>
              <a:t>PROJECT DESCRIPTION</a:t>
            </a:r>
          </a:p>
        </p:txBody>
      </p:sp>
      <p:sp>
        <p:nvSpPr>
          <p:cNvPr id="5" name="Slide Text">
            <a:extLst>
              <a:ext uri="{FF2B5EF4-FFF2-40B4-BE49-F238E27FC236}">
                <a16:creationId xmlns:a16="http://schemas.microsoft.com/office/drawing/2014/main" id="{C69252C7-A6C4-2849-AD0F-63A6BD9AFA47}"/>
              </a:ext>
            </a:extLst>
          </p:cNvPr>
          <p:cNvSpPr>
            <a:spLocks noGrp="1"/>
          </p:cNvSpPr>
          <p:nvPr>
            <p:ph idx="1"/>
          </p:nvPr>
        </p:nvSpPr>
        <p:spPr>
          <a:xfrm>
            <a:off x="566928" y="2185416"/>
            <a:ext cx="8866439" cy="3968249"/>
          </a:xfrm>
        </p:spPr>
        <p:txBody>
          <a:bodyPr/>
          <a:lstStyle/>
          <a:p>
            <a:pPr marL="0" indent="0" algn="just">
              <a:buNone/>
            </a:pPr>
            <a:r>
              <a:rPr lang="en-US" sz="1600" b="0" i="0" dirty="0">
                <a:solidFill>
                  <a:srgbClr val="172B4D"/>
                </a:solidFill>
                <a:effectLst/>
                <a:latin typeface="Open Sans" panose="020B0606030504020204" pitchFamily="34" charset="0"/>
              </a:rPr>
              <a:t>In this project, we tackle a key challenge in retail: accurately forecasting future demand. Reliable forecasts are essential for optimizing inventory, reducing costs, and meeting customer expectations. Traditional models like ARIMA and Holt-Winters often fail with high-dimensional, noisy retail data. Deep learning offers a powerful alternative by learning complex patterns and temporal dependencies. Our goal is to benchmark various deep learning models under clean and noisy conditions to identify the most robust and accurate approach for real-world retail forecasting.</a:t>
            </a:r>
            <a:endParaRPr lang="en-US" sz="1600" dirty="0"/>
          </a:p>
        </p:txBody>
      </p:sp>
      <p:sp>
        <p:nvSpPr>
          <p:cNvPr id="16" name="Slide Number">
            <a:extLst>
              <a:ext uri="{FF2B5EF4-FFF2-40B4-BE49-F238E27FC236}">
                <a16:creationId xmlns:a16="http://schemas.microsoft.com/office/drawing/2014/main" id="{4603F0F3-CF76-774D-86D8-DB88B362524A}"/>
              </a:ext>
            </a:extLst>
          </p:cNvPr>
          <p:cNvSpPr>
            <a:spLocks noGrp="1"/>
          </p:cNvSpPr>
          <p:nvPr>
            <p:ph type="ftr" sz="quarter" idx="10"/>
          </p:nvPr>
        </p:nvSpPr>
        <p:spPr/>
        <p:txBody>
          <a:bodyPr/>
          <a:lstStyle/>
          <a:p>
            <a:fld id="{2E1B3BED-EDDA-2E42-813F-F157009AF3C2}" type="slidenum">
              <a:rPr lang="en-US" smtClean="0"/>
              <a:t>2</a:t>
            </a:fld>
            <a:endParaRPr lang="en-US" dirty="0"/>
          </a:p>
        </p:txBody>
      </p:sp>
    </p:spTree>
    <p:extLst>
      <p:ext uri="{BB962C8B-B14F-4D97-AF65-F5344CB8AC3E}">
        <p14:creationId xmlns:p14="http://schemas.microsoft.com/office/powerpoint/2010/main" val="916806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A584F2-E8CE-F1DA-10A7-D17597AD6C02}"/>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A21CEAC6-482F-B370-EBAA-463DCE40297C}"/>
              </a:ext>
            </a:extLst>
          </p:cNvPr>
          <p:cNvSpPr>
            <a:spLocks noGrp="1"/>
          </p:cNvSpPr>
          <p:nvPr>
            <p:ph type="title"/>
          </p:nvPr>
        </p:nvSpPr>
        <p:spPr>
          <a:xfrm>
            <a:off x="416457" y="1175525"/>
            <a:ext cx="6951472" cy="590931"/>
          </a:xfrm>
        </p:spPr>
        <p:txBody>
          <a:bodyPr/>
          <a:lstStyle/>
          <a:p>
            <a:r>
              <a:rPr lang="en-US" dirty="0"/>
              <a:t>BACKGROUND</a:t>
            </a:r>
          </a:p>
        </p:txBody>
      </p:sp>
      <p:sp>
        <p:nvSpPr>
          <p:cNvPr id="5" name="Slide Text">
            <a:extLst>
              <a:ext uri="{FF2B5EF4-FFF2-40B4-BE49-F238E27FC236}">
                <a16:creationId xmlns:a16="http://schemas.microsoft.com/office/drawing/2014/main" id="{D09F811C-37C1-793C-BD8C-2BA0C36F6A98}"/>
              </a:ext>
            </a:extLst>
          </p:cNvPr>
          <p:cNvSpPr>
            <a:spLocks noGrp="1"/>
          </p:cNvSpPr>
          <p:nvPr>
            <p:ph idx="1"/>
          </p:nvPr>
        </p:nvSpPr>
        <p:spPr>
          <a:xfrm>
            <a:off x="470588" y="2165639"/>
            <a:ext cx="11250824" cy="3968249"/>
          </a:xfrm>
        </p:spPr>
        <p:txBody>
          <a:bodyPr/>
          <a:lstStyle/>
          <a:p>
            <a:pPr marL="0" indent="0" algn="just">
              <a:buNone/>
            </a:pPr>
            <a:r>
              <a:rPr lang="en-US" sz="1600" b="0" i="0" dirty="0">
                <a:solidFill>
                  <a:srgbClr val="172B4D"/>
                </a:solidFill>
                <a:effectLst/>
                <a:latin typeface="Open Sans" panose="020B0606030504020204" pitchFamily="34" charset="0"/>
              </a:rPr>
              <a:t>Time Series Forecasting has historically used statistical models which assume stationarity &amp; linearity. They work well in the context of the narrow cases, however when dealing with high-dimensional, multivariate retail data they are less effective. Deep learning structures such as LSTM, GRU, CNN-RNN hybrids, and Transformer models are more flexible, as they can learn raw sequences and non-linear trends. It has previously been demonstrated that Transformers are effective for both language modeling </a:t>
            </a:r>
          </a:p>
          <a:p>
            <a:pPr marL="0" indent="0" algn="just">
              <a:buNone/>
            </a:pPr>
            <a:r>
              <a:rPr lang="en-US" sz="1600" b="0" i="0" dirty="0">
                <a:solidFill>
                  <a:srgbClr val="172B4D"/>
                </a:solidFill>
                <a:effectLst/>
                <a:latin typeface="Open Sans" panose="020B0606030504020204" pitchFamily="34" charset="0"/>
              </a:rPr>
              <a:t>and multivariate time series forecasting.</a:t>
            </a:r>
            <a:r>
              <a:rPr lang="en-US" sz="1600" dirty="0">
                <a:solidFill>
                  <a:srgbClr val="172B4D"/>
                </a:solidFill>
                <a:latin typeface="Open Sans" panose="020B0606030504020204" pitchFamily="34" charset="0"/>
              </a:rPr>
              <a:t>  </a:t>
            </a:r>
            <a:r>
              <a:rPr lang="en-US" sz="1600" b="0" i="0" dirty="0">
                <a:solidFill>
                  <a:srgbClr val="172B4D"/>
                </a:solidFill>
                <a:effectLst/>
                <a:latin typeface="Open Sans" panose="020B0606030504020204" pitchFamily="34" charset="0"/>
              </a:rPr>
              <a:t>We extend this result by evaluating several deep learning models on the same setting. We go one step further by adding artificial noise into the dataset, corresponding to data corruption in the real world, and examine how the robustness of model changes.</a:t>
            </a:r>
          </a:p>
          <a:p>
            <a:pPr marL="0" indent="0" algn="just">
              <a:buNone/>
            </a:pPr>
            <a:r>
              <a:rPr lang="en-US" sz="1600" b="0" i="0" dirty="0">
                <a:solidFill>
                  <a:srgbClr val="172B4D"/>
                </a:solidFill>
                <a:effectLst/>
                <a:latin typeface="Open Sans" panose="020B0606030504020204" pitchFamily="34" charset="0"/>
              </a:rPr>
              <a:t>We compared these results with the results of: </a:t>
            </a:r>
          </a:p>
          <a:p>
            <a:pPr marL="0" indent="0" algn="just">
              <a:buNone/>
            </a:pPr>
            <a:r>
              <a:rPr lang="en-US" sz="1600" b="0" i="0" dirty="0">
                <a:solidFill>
                  <a:srgbClr val="172B4D"/>
                </a:solidFill>
                <a:effectLst/>
                <a:latin typeface="Open Sans" panose="020B0606030504020204" pitchFamily="34" charset="0"/>
              </a:rPr>
              <a:t>Baselines: Linear Regression and Feedforward Neural Network</a:t>
            </a:r>
            <a:r>
              <a:rPr lang="en-US" sz="1600" dirty="0">
                <a:solidFill>
                  <a:srgbClr val="172B4D"/>
                </a:solidFill>
                <a:latin typeface="Open Sans" panose="020B0606030504020204" pitchFamily="34" charset="0"/>
              </a:rPr>
              <a:t> </a:t>
            </a:r>
            <a:r>
              <a:rPr lang="en-US" sz="1600" b="0" i="0" dirty="0">
                <a:solidFill>
                  <a:srgbClr val="172B4D"/>
                </a:solidFill>
                <a:effectLst/>
                <a:latin typeface="Open Sans" panose="020B0606030504020204" pitchFamily="34" charset="0"/>
              </a:rPr>
              <a:t>Models </a:t>
            </a:r>
            <a:endParaRPr lang="en-US" sz="1600" dirty="0">
              <a:solidFill>
                <a:srgbClr val="172B4D"/>
              </a:solidFill>
              <a:latin typeface="Open Sans" panose="020B0606030504020204" pitchFamily="34" charset="0"/>
            </a:endParaRPr>
          </a:p>
          <a:p>
            <a:pPr marL="0" indent="0" algn="just">
              <a:buNone/>
            </a:pPr>
            <a:r>
              <a:rPr lang="en-US" sz="1600" b="0" i="0" dirty="0">
                <a:solidFill>
                  <a:srgbClr val="172B4D"/>
                </a:solidFill>
                <a:effectLst/>
                <a:latin typeface="Open Sans" panose="020B0606030504020204" pitchFamily="34" charset="0"/>
              </a:rPr>
              <a:t>Deep Learning: LSTM, GRU, transformer and CNN-RNN</a:t>
            </a:r>
            <a:endParaRPr lang="en-US" sz="1600" dirty="0"/>
          </a:p>
        </p:txBody>
      </p:sp>
      <p:sp>
        <p:nvSpPr>
          <p:cNvPr id="16" name="Slide Number">
            <a:extLst>
              <a:ext uri="{FF2B5EF4-FFF2-40B4-BE49-F238E27FC236}">
                <a16:creationId xmlns:a16="http://schemas.microsoft.com/office/drawing/2014/main" id="{171FAF4E-01CF-1ACE-F9AE-35F68185BC43}"/>
              </a:ext>
            </a:extLst>
          </p:cNvPr>
          <p:cNvSpPr>
            <a:spLocks noGrp="1"/>
          </p:cNvSpPr>
          <p:nvPr>
            <p:ph type="ftr" sz="quarter" idx="10"/>
          </p:nvPr>
        </p:nvSpPr>
        <p:spPr/>
        <p:txBody>
          <a:bodyPr/>
          <a:lstStyle/>
          <a:p>
            <a:fld id="{2E1B3BED-EDDA-2E42-813F-F157009AF3C2}" type="slidenum">
              <a:rPr lang="en-US" smtClean="0"/>
              <a:t>3</a:t>
            </a:fld>
            <a:endParaRPr lang="en-US" dirty="0"/>
          </a:p>
        </p:txBody>
      </p:sp>
    </p:spTree>
    <p:extLst>
      <p:ext uri="{BB962C8B-B14F-4D97-AF65-F5344CB8AC3E}">
        <p14:creationId xmlns:p14="http://schemas.microsoft.com/office/powerpoint/2010/main" val="424684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C46C14-30FE-8240-A8C5-38F9AD81CA4D}"/>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4A4B3831-84CF-D231-5FC5-EAADC1D8404D}"/>
              </a:ext>
            </a:extLst>
          </p:cNvPr>
          <p:cNvSpPr>
            <a:spLocks noGrp="1"/>
          </p:cNvSpPr>
          <p:nvPr>
            <p:ph type="title"/>
          </p:nvPr>
        </p:nvSpPr>
        <p:spPr>
          <a:xfrm>
            <a:off x="566927" y="1170493"/>
            <a:ext cx="10515600" cy="590931"/>
          </a:xfrm>
        </p:spPr>
        <p:txBody>
          <a:bodyPr anchor="b">
            <a:normAutofit/>
          </a:bodyPr>
          <a:lstStyle/>
          <a:p>
            <a:r>
              <a:rPr lang="en-US" dirty="0"/>
              <a:t>BACKGROUND</a:t>
            </a:r>
          </a:p>
        </p:txBody>
      </p:sp>
      <p:sp>
        <p:nvSpPr>
          <p:cNvPr id="5" name="Slide Text">
            <a:extLst>
              <a:ext uri="{FF2B5EF4-FFF2-40B4-BE49-F238E27FC236}">
                <a16:creationId xmlns:a16="http://schemas.microsoft.com/office/drawing/2014/main" id="{DAD9615C-1587-62AB-0DA3-F373EE80D5F5}"/>
              </a:ext>
            </a:extLst>
          </p:cNvPr>
          <p:cNvSpPr>
            <a:spLocks noGrp="1"/>
          </p:cNvSpPr>
          <p:nvPr>
            <p:ph sz="half" idx="1"/>
          </p:nvPr>
        </p:nvSpPr>
        <p:spPr>
          <a:xfrm>
            <a:off x="566927" y="1801263"/>
            <a:ext cx="6794571" cy="5571810"/>
          </a:xfrm>
        </p:spPr>
        <p:txBody>
          <a:bodyPr>
            <a:noAutofit/>
          </a:bodyPr>
          <a:lstStyle/>
          <a:p>
            <a:pPr marL="0" indent="0" algn="just">
              <a:lnSpc>
                <a:spcPct val="120000"/>
              </a:lnSpc>
              <a:buNone/>
            </a:pPr>
            <a:r>
              <a:rPr lang="en-US" sz="1600" b="0" i="0" dirty="0">
                <a:effectLst/>
              </a:rPr>
              <a:t>What we bring to the table is a single framework that enables the training and evaluation of all models on both clean and noisy datasets and interpretability analysis with the </a:t>
            </a:r>
            <a:r>
              <a:rPr lang="en-US" sz="1600" b="0" i="0" dirty="0" err="1">
                <a:effectLst/>
              </a:rPr>
              <a:t>LLaMA</a:t>
            </a:r>
            <a:r>
              <a:rPr lang="en-US" sz="1600" b="0" i="0" dirty="0">
                <a:effectLst/>
              </a:rPr>
              <a:t>-inspired. Such a detailed comparison is rare in retail forecasting literature, particularly in the </a:t>
            </a:r>
            <a:r>
              <a:rPr lang="en-US" sz="1600" b="0" i="0" dirty="0" err="1">
                <a:effectLst/>
              </a:rPr>
              <a:t>nois</a:t>
            </a:r>
            <a:r>
              <a:rPr lang="en-US" sz="1600" b="0" i="0" dirty="0">
                <a:effectLst/>
              </a:rPr>
              <a:t> case.</a:t>
            </a:r>
            <a:r>
              <a:rPr lang="en-US" sz="1600" dirty="0"/>
              <a:t> In recent literature, deep learning has consistently outperformed traditional methods in multivariate time series forecasting.  </a:t>
            </a:r>
          </a:p>
          <a:p>
            <a:pPr marL="0" indent="0" algn="just">
              <a:lnSpc>
                <a:spcPct val="120000"/>
              </a:lnSpc>
              <a:buNone/>
            </a:pPr>
            <a:r>
              <a:rPr lang="en-US" sz="1600" dirty="0"/>
              <a:t>For example, the survey by </a:t>
            </a:r>
            <a:r>
              <a:rPr lang="en-US" sz="1600" dirty="0" err="1"/>
              <a:t>Eglīte</a:t>
            </a:r>
            <a:r>
              <a:rPr lang="en-US" sz="1600" dirty="0"/>
              <a:t> &amp; </a:t>
            </a:r>
            <a:r>
              <a:rPr lang="en-US" sz="1600" dirty="0" err="1"/>
              <a:t>Birzniece</a:t>
            </a:r>
            <a:r>
              <a:rPr lang="en-US" sz="1600" dirty="0"/>
              <a:t> (2022) highlights how models like LSTM, GRU, and Transformer improve retail inventory efficiency [</a:t>
            </a:r>
            <a:r>
              <a:rPr lang="en-US" sz="1600" dirty="0">
                <a:hlinkClick r:id="rId2"/>
              </a:rPr>
              <a:t>https://www.researchgate.net/publication/360626956</a:t>
            </a:r>
            <a:r>
              <a:rPr lang="en-US" sz="1600" dirty="0"/>
              <a:t>]. Robust models such as CNN-GRU: </a:t>
            </a:r>
          </a:p>
          <a:p>
            <a:pPr marL="0" indent="0" algn="just">
              <a:lnSpc>
                <a:spcPct val="120000"/>
              </a:lnSpc>
              <a:buNone/>
            </a:pPr>
            <a:r>
              <a:rPr lang="en-US" sz="1600" dirty="0"/>
              <a:t>[</a:t>
            </a:r>
            <a:r>
              <a:rPr lang="en-US" sz="1600" dirty="0">
                <a:hlinkClick r:id="rId3"/>
              </a:rPr>
              <a:t>https://www.researchgate.net/publication/364062468</a:t>
            </a:r>
            <a:r>
              <a:rPr lang="en-US" sz="1600" dirty="0"/>
              <a:t>]. </a:t>
            </a:r>
          </a:p>
          <a:p>
            <a:pPr marL="0" indent="0" algn="just">
              <a:lnSpc>
                <a:spcPct val="120000"/>
              </a:lnSpc>
              <a:buNone/>
            </a:pPr>
            <a:r>
              <a:rPr lang="en-US" sz="1600" dirty="0"/>
              <a:t>Transformer-based architectures [</a:t>
            </a:r>
            <a:r>
              <a:rPr lang="en-US" sz="1600" dirty="0">
                <a:hlinkClick r:id="rId4"/>
              </a:rPr>
              <a:t>https://arxiv.org/pdf/2206.12106.pdf</a:t>
            </a:r>
            <a:r>
              <a:rPr lang="en-US" sz="1600" dirty="0"/>
              <a:t>] have shown higher accuracy and better generalization, especially with synthetic noise injection techniques.</a:t>
            </a:r>
          </a:p>
        </p:txBody>
      </p:sp>
      <p:sp>
        <p:nvSpPr>
          <p:cNvPr id="16" name="Slide Number">
            <a:extLst>
              <a:ext uri="{FF2B5EF4-FFF2-40B4-BE49-F238E27FC236}">
                <a16:creationId xmlns:a16="http://schemas.microsoft.com/office/drawing/2014/main" id="{03570BF4-4D3A-C086-BC6E-3E600DFA4F18}"/>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4</a:t>
            </a:fld>
            <a:endParaRPr lang="en-US"/>
          </a:p>
        </p:txBody>
      </p:sp>
      <p:pic>
        <p:nvPicPr>
          <p:cNvPr id="4" name="Picture 3">
            <a:extLst>
              <a:ext uri="{FF2B5EF4-FFF2-40B4-BE49-F238E27FC236}">
                <a16:creationId xmlns:a16="http://schemas.microsoft.com/office/drawing/2014/main" id="{90483B85-9557-C969-75DB-5C3BF56C6730}"/>
              </a:ext>
            </a:extLst>
          </p:cNvPr>
          <p:cNvPicPr>
            <a:picLocks noChangeAspect="1"/>
          </p:cNvPicPr>
          <p:nvPr/>
        </p:nvPicPr>
        <p:blipFill>
          <a:blip r:embed="rId5"/>
          <a:stretch>
            <a:fillRect/>
          </a:stretch>
        </p:blipFill>
        <p:spPr>
          <a:xfrm>
            <a:off x="7574279" y="1986458"/>
            <a:ext cx="4370793" cy="3886244"/>
          </a:xfrm>
          <a:prstGeom prst="rect">
            <a:avLst/>
          </a:prstGeom>
        </p:spPr>
      </p:pic>
    </p:spTree>
    <p:extLst>
      <p:ext uri="{BB962C8B-B14F-4D97-AF65-F5344CB8AC3E}">
        <p14:creationId xmlns:p14="http://schemas.microsoft.com/office/powerpoint/2010/main" val="30616646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FC111D-265B-FCCB-0565-E1C82D05CC03}"/>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E4358A78-392E-2CC1-3F3E-5410557BC1E6}"/>
              </a:ext>
            </a:extLst>
          </p:cNvPr>
          <p:cNvSpPr>
            <a:spLocks noGrp="1"/>
          </p:cNvSpPr>
          <p:nvPr>
            <p:ph type="title"/>
          </p:nvPr>
        </p:nvSpPr>
        <p:spPr>
          <a:xfrm>
            <a:off x="566927" y="1463721"/>
            <a:ext cx="6951472" cy="590931"/>
          </a:xfrm>
        </p:spPr>
        <p:txBody>
          <a:bodyPr/>
          <a:lstStyle/>
          <a:p>
            <a:r>
              <a:rPr lang="en-US" dirty="0"/>
              <a:t>DATASET</a:t>
            </a:r>
          </a:p>
        </p:txBody>
      </p:sp>
      <p:sp>
        <p:nvSpPr>
          <p:cNvPr id="5" name="Slide Text">
            <a:extLst>
              <a:ext uri="{FF2B5EF4-FFF2-40B4-BE49-F238E27FC236}">
                <a16:creationId xmlns:a16="http://schemas.microsoft.com/office/drawing/2014/main" id="{EEEB4DDE-305E-BDEA-FC3C-F6F135F02855}"/>
              </a:ext>
            </a:extLst>
          </p:cNvPr>
          <p:cNvSpPr>
            <a:spLocks noGrp="1"/>
          </p:cNvSpPr>
          <p:nvPr>
            <p:ph idx="1"/>
          </p:nvPr>
        </p:nvSpPr>
        <p:spPr>
          <a:xfrm>
            <a:off x="566927" y="2351525"/>
            <a:ext cx="7234410" cy="3968249"/>
          </a:xfrm>
        </p:spPr>
        <p:txBody>
          <a:bodyPr/>
          <a:lstStyle/>
          <a:p>
            <a:pPr marL="0" indent="0" algn="just">
              <a:buNone/>
            </a:pPr>
            <a:r>
              <a:rPr lang="en-US" sz="1600" b="0" i="0" dirty="0">
                <a:solidFill>
                  <a:srgbClr val="172B4D"/>
                </a:solidFill>
                <a:effectLst/>
                <a:latin typeface="+mj-lt"/>
              </a:rPr>
              <a:t>The Warehouse and Retail Sales dataset, published by Immersible, was used in this </a:t>
            </a:r>
            <a:r>
              <a:rPr lang="en-US" sz="1600" b="0" i="0" dirty="0">
                <a:solidFill>
                  <a:srgbClr val="172B4D"/>
                </a:solidFill>
                <a:effectLst/>
                <a:latin typeface="+mj-lt"/>
                <a:hlinkClick r:id="rId2"/>
              </a:rPr>
              <a:t>https://catalog.data.gov/dataset/warehouse-and-retail-sales</a:t>
            </a:r>
            <a:r>
              <a:rPr lang="en-US" sz="1600" b="0" i="0" dirty="0">
                <a:solidFill>
                  <a:srgbClr val="172B4D"/>
                </a:solidFill>
                <a:effectLst/>
                <a:latin typeface="+mj-lt"/>
              </a:rPr>
              <a:t>. </a:t>
            </a:r>
          </a:p>
          <a:p>
            <a:pPr marL="0" indent="0" algn="just">
              <a:buNone/>
            </a:pPr>
            <a:r>
              <a:rPr lang="en-US" sz="1600" b="0" i="0" dirty="0">
                <a:solidFill>
                  <a:srgbClr val="172B4D"/>
                </a:solidFill>
                <a:effectLst/>
                <a:latin typeface="+mj-lt"/>
              </a:rPr>
              <a:t>dataset consisting of more than 307 K livestream records a month through products and vendors. The features are YEAR, MONTH, SUPPLIER, ITEM TYPE, RETAIL SALES, RETAIL TRANSFERS and WAREHOUSE SALES. The volume and multivariate nature of the data makes this a great candidate to train deep models for learning demand trends over time.</a:t>
            </a:r>
            <a:br>
              <a:rPr lang="en-US" b="0" i="0" dirty="0">
                <a:solidFill>
                  <a:srgbClr val="172B4D"/>
                </a:solidFill>
                <a:effectLst/>
                <a:latin typeface="Open Sans" panose="020B0606030504020204" pitchFamily="34" charset="0"/>
              </a:rPr>
            </a:br>
            <a:endParaRPr lang="en-US" dirty="0"/>
          </a:p>
        </p:txBody>
      </p:sp>
      <p:sp>
        <p:nvSpPr>
          <p:cNvPr id="16" name="Slide Number">
            <a:extLst>
              <a:ext uri="{FF2B5EF4-FFF2-40B4-BE49-F238E27FC236}">
                <a16:creationId xmlns:a16="http://schemas.microsoft.com/office/drawing/2014/main" id="{BA09B75A-B203-7FFD-4E32-DF7A3BC835C8}"/>
              </a:ext>
            </a:extLst>
          </p:cNvPr>
          <p:cNvSpPr>
            <a:spLocks noGrp="1"/>
          </p:cNvSpPr>
          <p:nvPr>
            <p:ph type="ftr" sz="quarter" idx="10"/>
          </p:nvPr>
        </p:nvSpPr>
        <p:spPr/>
        <p:txBody>
          <a:bodyPr/>
          <a:lstStyle/>
          <a:p>
            <a:fld id="{2E1B3BED-EDDA-2E42-813F-F157009AF3C2}" type="slidenum">
              <a:rPr lang="en-US" smtClean="0"/>
              <a:t>5</a:t>
            </a:fld>
            <a:endParaRPr lang="en-US" dirty="0"/>
          </a:p>
        </p:txBody>
      </p:sp>
      <p:pic>
        <p:nvPicPr>
          <p:cNvPr id="4" name="Picture 3">
            <a:extLst>
              <a:ext uri="{FF2B5EF4-FFF2-40B4-BE49-F238E27FC236}">
                <a16:creationId xmlns:a16="http://schemas.microsoft.com/office/drawing/2014/main" id="{9FFE485B-93F3-37BA-EB2A-475A8F20C64D}"/>
              </a:ext>
            </a:extLst>
          </p:cNvPr>
          <p:cNvPicPr>
            <a:picLocks noChangeAspect="1"/>
          </p:cNvPicPr>
          <p:nvPr/>
        </p:nvPicPr>
        <p:blipFill>
          <a:blip r:embed="rId3"/>
          <a:stretch>
            <a:fillRect/>
          </a:stretch>
        </p:blipFill>
        <p:spPr>
          <a:xfrm>
            <a:off x="8754721" y="2489199"/>
            <a:ext cx="2870352" cy="2302719"/>
          </a:xfrm>
          <a:prstGeom prst="rect">
            <a:avLst/>
          </a:prstGeom>
        </p:spPr>
      </p:pic>
    </p:spTree>
    <p:extLst>
      <p:ext uri="{BB962C8B-B14F-4D97-AF65-F5344CB8AC3E}">
        <p14:creationId xmlns:p14="http://schemas.microsoft.com/office/powerpoint/2010/main" val="2798023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B1032E-76FD-CE3D-EBCC-7D04D8C18A61}"/>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951AE33E-874E-757E-8317-EBB9314EF3BB}"/>
              </a:ext>
            </a:extLst>
          </p:cNvPr>
          <p:cNvSpPr>
            <a:spLocks noGrp="1"/>
          </p:cNvSpPr>
          <p:nvPr>
            <p:ph type="title"/>
          </p:nvPr>
        </p:nvSpPr>
        <p:spPr>
          <a:xfrm>
            <a:off x="566928" y="1499616"/>
            <a:ext cx="10515600" cy="590931"/>
          </a:xfrm>
        </p:spPr>
        <p:txBody>
          <a:bodyPr anchor="b">
            <a:normAutofit/>
          </a:bodyPr>
          <a:lstStyle/>
          <a:p>
            <a:r>
              <a:rPr lang="en-US" dirty="0"/>
              <a:t>DATASET</a:t>
            </a:r>
          </a:p>
        </p:txBody>
      </p:sp>
      <p:sp>
        <p:nvSpPr>
          <p:cNvPr id="5" name="Slide Text">
            <a:extLst>
              <a:ext uri="{FF2B5EF4-FFF2-40B4-BE49-F238E27FC236}">
                <a16:creationId xmlns:a16="http://schemas.microsoft.com/office/drawing/2014/main" id="{F0C1E39C-FE1C-8E03-21F3-4A8BF2AB6E47}"/>
              </a:ext>
            </a:extLst>
          </p:cNvPr>
          <p:cNvSpPr>
            <a:spLocks noGrp="1"/>
          </p:cNvSpPr>
          <p:nvPr>
            <p:ph sz="half" idx="1"/>
          </p:nvPr>
        </p:nvSpPr>
        <p:spPr>
          <a:xfrm>
            <a:off x="566928" y="2185416"/>
            <a:ext cx="4500372" cy="3948684"/>
          </a:xfrm>
        </p:spPr>
        <p:txBody>
          <a:bodyPr>
            <a:normAutofit/>
          </a:bodyPr>
          <a:lstStyle/>
          <a:p>
            <a:pPr marL="0" indent="0">
              <a:lnSpc>
                <a:spcPct val="120000"/>
              </a:lnSpc>
              <a:buNone/>
            </a:pPr>
            <a:r>
              <a:rPr lang="en-US" sz="1500" b="0" i="0">
                <a:effectLst/>
              </a:rPr>
              <a:t>Data Preprocessing In addition to the manipulation to imitate missing values and respect sensitivity constraints, the data was also preprocessed. </a:t>
            </a:r>
          </a:p>
          <a:p>
            <a:pPr>
              <a:lnSpc>
                <a:spcPct val="120000"/>
              </a:lnSpc>
            </a:pPr>
            <a:r>
              <a:rPr lang="en-US" sz="1500" b="0" i="0">
                <a:effectLst/>
              </a:rPr>
              <a:t>We imputed missing values with </a:t>
            </a:r>
            <a:r>
              <a:rPr lang="en-US" sz="1500" b="0" i="0" err="1">
                <a:effectLst/>
              </a:rPr>
              <a:t>IterativeImputer</a:t>
            </a:r>
            <a:r>
              <a:rPr lang="en-US" sz="1500" b="0" i="0">
                <a:effectLst/>
              </a:rPr>
              <a:t> using a </a:t>
            </a:r>
            <a:r>
              <a:rPr lang="en-US" sz="1500" b="0" i="0" err="1">
                <a:effectLst/>
              </a:rPr>
              <a:t>RandomForestRegressor</a:t>
            </a:r>
            <a:r>
              <a:rPr lang="en-US" sz="1500" b="0" i="0">
                <a:effectLst/>
              </a:rPr>
              <a:t>.</a:t>
            </a:r>
            <a:r>
              <a:rPr lang="en-US" sz="1500"/>
              <a:t> </a:t>
            </a:r>
          </a:p>
          <a:p>
            <a:pPr>
              <a:lnSpc>
                <a:spcPct val="120000"/>
              </a:lnSpc>
            </a:pPr>
            <a:r>
              <a:rPr lang="en-US" sz="1500" b="0" i="0">
                <a:effectLst/>
              </a:rPr>
              <a:t>To score copy number, we adjusted for skewness with log1p adjustments.</a:t>
            </a:r>
            <a:r>
              <a:rPr lang="en-US" sz="1500"/>
              <a:t> </a:t>
            </a:r>
          </a:p>
          <a:p>
            <a:pPr>
              <a:lnSpc>
                <a:spcPct val="120000"/>
              </a:lnSpc>
            </a:pPr>
            <a:r>
              <a:rPr lang="en-US" sz="1500" b="0" i="0">
                <a:effectLst/>
              </a:rPr>
              <a:t>IQR was used to delete the 2.5/97.5 percentile of extremal data.</a:t>
            </a:r>
          </a:p>
          <a:p>
            <a:pPr>
              <a:lnSpc>
                <a:spcPct val="120000"/>
              </a:lnSpc>
            </a:pPr>
            <a:r>
              <a:rPr lang="en-US" sz="1500" b="0" i="0">
                <a:effectLst/>
              </a:rPr>
              <a:t>1-3 month offsets lags were generated as the lag features.</a:t>
            </a:r>
            <a:r>
              <a:rPr lang="en-US" sz="1500"/>
              <a:t> </a:t>
            </a:r>
          </a:p>
          <a:p>
            <a:pPr>
              <a:lnSpc>
                <a:spcPct val="120000"/>
              </a:lnSpc>
            </a:pPr>
            <a:r>
              <a:rPr lang="en-US" sz="1500" b="0" i="0">
                <a:effectLst/>
              </a:rPr>
              <a:t>Features were normalized using </a:t>
            </a:r>
            <a:r>
              <a:rPr lang="en-US" sz="1500" b="0" i="0" err="1">
                <a:effectLst/>
              </a:rPr>
              <a:t>MinMaxScaler</a:t>
            </a:r>
            <a:r>
              <a:rPr lang="en-US" sz="1500" b="0" i="0">
                <a:effectLst/>
              </a:rPr>
              <a:t>.</a:t>
            </a:r>
            <a:endParaRPr lang="en-US" sz="1500"/>
          </a:p>
        </p:txBody>
      </p:sp>
      <p:pic>
        <p:nvPicPr>
          <p:cNvPr id="3" name="Picture 2">
            <a:extLst>
              <a:ext uri="{FF2B5EF4-FFF2-40B4-BE49-F238E27FC236}">
                <a16:creationId xmlns:a16="http://schemas.microsoft.com/office/drawing/2014/main" id="{85322889-6FD3-C31D-0E8E-E0F35B85D4FB}"/>
              </a:ext>
            </a:extLst>
          </p:cNvPr>
          <p:cNvPicPr>
            <a:picLocks noChangeAspect="1"/>
          </p:cNvPicPr>
          <p:nvPr/>
        </p:nvPicPr>
        <p:blipFill>
          <a:blip r:embed="rId3"/>
          <a:stretch>
            <a:fillRect/>
          </a:stretch>
        </p:blipFill>
        <p:spPr>
          <a:xfrm>
            <a:off x="5247609" y="1014765"/>
            <a:ext cx="3090440" cy="2341301"/>
          </a:xfrm>
          <a:prstGeom prst="rect">
            <a:avLst/>
          </a:prstGeom>
          <a:noFill/>
        </p:spPr>
      </p:pic>
      <p:sp>
        <p:nvSpPr>
          <p:cNvPr id="16" name="Slide Number">
            <a:extLst>
              <a:ext uri="{FF2B5EF4-FFF2-40B4-BE49-F238E27FC236}">
                <a16:creationId xmlns:a16="http://schemas.microsoft.com/office/drawing/2014/main" id="{14382EA1-37CA-6BFA-266B-1E65F3DA5A4D}"/>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6</a:t>
            </a:fld>
            <a:endParaRPr lang="en-US"/>
          </a:p>
        </p:txBody>
      </p:sp>
      <p:pic>
        <p:nvPicPr>
          <p:cNvPr id="4" name="Picture 3">
            <a:extLst>
              <a:ext uri="{FF2B5EF4-FFF2-40B4-BE49-F238E27FC236}">
                <a16:creationId xmlns:a16="http://schemas.microsoft.com/office/drawing/2014/main" id="{06CE2425-342E-B798-A1C5-C83E634CEE95}"/>
              </a:ext>
            </a:extLst>
          </p:cNvPr>
          <p:cNvPicPr>
            <a:picLocks noChangeAspect="1"/>
          </p:cNvPicPr>
          <p:nvPr/>
        </p:nvPicPr>
        <p:blipFill>
          <a:blip r:embed="rId4"/>
          <a:stretch>
            <a:fillRect/>
          </a:stretch>
        </p:blipFill>
        <p:spPr>
          <a:xfrm>
            <a:off x="8518358" y="3830130"/>
            <a:ext cx="3673642" cy="2303970"/>
          </a:xfrm>
          <a:prstGeom prst="rect">
            <a:avLst/>
          </a:prstGeom>
        </p:spPr>
      </p:pic>
      <p:pic>
        <p:nvPicPr>
          <p:cNvPr id="6" name="Picture 5">
            <a:extLst>
              <a:ext uri="{FF2B5EF4-FFF2-40B4-BE49-F238E27FC236}">
                <a16:creationId xmlns:a16="http://schemas.microsoft.com/office/drawing/2014/main" id="{1B14DDB2-7943-D1FE-3532-03006BABBCC2}"/>
              </a:ext>
            </a:extLst>
          </p:cNvPr>
          <p:cNvPicPr>
            <a:picLocks noChangeAspect="1"/>
          </p:cNvPicPr>
          <p:nvPr/>
        </p:nvPicPr>
        <p:blipFill>
          <a:blip r:embed="rId5"/>
          <a:stretch>
            <a:fillRect/>
          </a:stretch>
        </p:blipFill>
        <p:spPr>
          <a:xfrm>
            <a:off x="8403220" y="1193804"/>
            <a:ext cx="3469993" cy="2434564"/>
          </a:xfrm>
          <a:prstGeom prst="rect">
            <a:avLst/>
          </a:prstGeom>
        </p:spPr>
      </p:pic>
      <p:pic>
        <p:nvPicPr>
          <p:cNvPr id="7" name="Picture 6">
            <a:extLst>
              <a:ext uri="{FF2B5EF4-FFF2-40B4-BE49-F238E27FC236}">
                <a16:creationId xmlns:a16="http://schemas.microsoft.com/office/drawing/2014/main" id="{D10FF307-3472-5F57-75AB-3AC7CD56533E}"/>
              </a:ext>
            </a:extLst>
          </p:cNvPr>
          <p:cNvPicPr>
            <a:picLocks noChangeAspect="1"/>
          </p:cNvPicPr>
          <p:nvPr/>
        </p:nvPicPr>
        <p:blipFill>
          <a:blip r:embed="rId6"/>
          <a:stretch>
            <a:fillRect/>
          </a:stretch>
        </p:blipFill>
        <p:spPr>
          <a:xfrm>
            <a:off x="4965538" y="3557828"/>
            <a:ext cx="3775403" cy="3127071"/>
          </a:xfrm>
          <a:prstGeom prst="rect">
            <a:avLst/>
          </a:prstGeom>
        </p:spPr>
      </p:pic>
    </p:spTree>
    <p:extLst>
      <p:ext uri="{BB962C8B-B14F-4D97-AF65-F5344CB8AC3E}">
        <p14:creationId xmlns:p14="http://schemas.microsoft.com/office/powerpoint/2010/main" val="1529286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7A254F-F5DD-CF91-4069-3C0B2790C73C}"/>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E93C3FE8-BCAD-0E0D-46A7-7DCA89736629}"/>
              </a:ext>
            </a:extLst>
          </p:cNvPr>
          <p:cNvSpPr>
            <a:spLocks noGrp="1"/>
          </p:cNvSpPr>
          <p:nvPr>
            <p:ph type="title"/>
          </p:nvPr>
        </p:nvSpPr>
        <p:spPr>
          <a:xfrm>
            <a:off x="566928" y="1499616"/>
            <a:ext cx="10515600" cy="590931"/>
          </a:xfrm>
        </p:spPr>
        <p:txBody>
          <a:bodyPr anchor="b">
            <a:normAutofit/>
          </a:bodyPr>
          <a:lstStyle/>
          <a:p>
            <a:r>
              <a:rPr lang="en-US" dirty="0"/>
              <a:t>METHODS</a:t>
            </a:r>
          </a:p>
        </p:txBody>
      </p:sp>
      <p:sp>
        <p:nvSpPr>
          <p:cNvPr id="5" name="Slide Text">
            <a:extLst>
              <a:ext uri="{FF2B5EF4-FFF2-40B4-BE49-F238E27FC236}">
                <a16:creationId xmlns:a16="http://schemas.microsoft.com/office/drawing/2014/main" id="{834E43BA-8CA9-EFEB-0A25-1A469F601B61}"/>
              </a:ext>
            </a:extLst>
          </p:cNvPr>
          <p:cNvSpPr>
            <a:spLocks noGrp="1"/>
          </p:cNvSpPr>
          <p:nvPr>
            <p:ph sz="half" idx="1"/>
          </p:nvPr>
        </p:nvSpPr>
        <p:spPr>
          <a:xfrm>
            <a:off x="566928" y="2185416"/>
            <a:ext cx="4653254" cy="3948684"/>
          </a:xfrm>
        </p:spPr>
        <p:txBody>
          <a:bodyPr>
            <a:normAutofit lnSpcReduction="10000"/>
          </a:bodyPr>
          <a:lstStyle/>
          <a:p>
            <a:pPr marL="0" indent="0">
              <a:lnSpc>
                <a:spcPct val="120000"/>
              </a:lnSpc>
              <a:buNone/>
            </a:pPr>
            <a:r>
              <a:rPr lang="en-US" sz="1600" b="0" i="0" dirty="0">
                <a:solidFill>
                  <a:srgbClr val="172B4D"/>
                </a:solidFill>
                <a:effectLst/>
                <a:latin typeface="Open Sans" panose="020B0606030504020204" pitchFamily="34" charset="0"/>
              </a:rPr>
              <a:t>Our task in this challenge is to predict the next 6 months of retail sales given the last 12 months of data. This formulation turns the problem into a supervised learning problem. We made data in sliding windows (of shape (batch, 12, </a:t>
            </a:r>
            <a:r>
              <a:rPr lang="en-US" sz="1600" b="0" i="0" dirty="0" err="1">
                <a:solidFill>
                  <a:srgbClr val="172B4D"/>
                </a:solidFill>
                <a:effectLst/>
                <a:latin typeface="Open Sans" panose="020B0606030504020204" pitchFamily="34" charset="0"/>
              </a:rPr>
              <a:t>num_features</a:t>
            </a:r>
            <a:r>
              <a:rPr lang="en-US" sz="1600" b="0" i="0" dirty="0">
                <a:solidFill>
                  <a:srgbClr val="172B4D"/>
                </a:solidFill>
                <a:effectLst/>
                <a:latin typeface="Open Sans" panose="020B0606030504020204" pitchFamily="34" charset="0"/>
              </a:rPr>
              <a:t>) with output shape (batch, 6, </a:t>
            </a:r>
            <a:r>
              <a:rPr lang="en-US" sz="1600" b="0" i="0" dirty="0" err="1">
                <a:solidFill>
                  <a:srgbClr val="172B4D"/>
                </a:solidFill>
                <a:effectLst/>
                <a:latin typeface="Open Sans" panose="020B0606030504020204" pitchFamily="34" charset="0"/>
              </a:rPr>
              <a:t>num_targets</a:t>
            </a:r>
            <a:r>
              <a:rPr lang="en-US" sz="1600" b="0" i="0" dirty="0">
                <a:solidFill>
                  <a:srgbClr val="172B4D"/>
                </a:solidFill>
                <a:effectLst/>
                <a:latin typeface="Open Sans" panose="020B0606030504020204" pitchFamily="34" charset="0"/>
              </a:rPr>
              <a:t>)).</a:t>
            </a:r>
            <a:br>
              <a:rPr lang="en-US" sz="1600" b="0" i="0" dirty="0">
                <a:solidFill>
                  <a:srgbClr val="172B4D"/>
                </a:solidFill>
                <a:effectLst/>
                <a:latin typeface="Open Sans" panose="020B0606030504020204" pitchFamily="34" charset="0"/>
              </a:rPr>
            </a:br>
            <a:br>
              <a:rPr lang="en-US" sz="1600" b="0" i="0" dirty="0">
                <a:solidFill>
                  <a:srgbClr val="172B4D"/>
                </a:solidFill>
                <a:effectLst/>
                <a:latin typeface="Open Sans" panose="020B0606030504020204" pitchFamily="34" charset="0"/>
              </a:rPr>
            </a:br>
            <a:r>
              <a:rPr lang="en-US" sz="1600" b="0" i="0" dirty="0">
                <a:solidFill>
                  <a:srgbClr val="172B4D"/>
                </a:solidFill>
                <a:effectLst/>
                <a:latin typeface="Open Sans" panose="020B0606030504020204" pitchFamily="34" charset="0"/>
              </a:rPr>
              <a:t>We used Gaussian noise (</a:t>
            </a:r>
            <a:r>
              <a:rPr lang="el-GR" sz="1600" b="0" i="0" dirty="0">
                <a:solidFill>
                  <a:srgbClr val="172B4D"/>
                </a:solidFill>
                <a:effectLst/>
                <a:latin typeface="Open Sans" panose="020B0606030504020204" pitchFamily="34" charset="0"/>
              </a:rPr>
              <a:t>σ = 0.8) </a:t>
            </a:r>
            <a:r>
              <a:rPr lang="en-US" sz="1600" b="0" i="0" dirty="0">
                <a:solidFill>
                  <a:srgbClr val="172B4D"/>
                </a:solidFill>
                <a:effectLst/>
                <a:latin typeface="Open Sans" panose="020B0606030504020204" pitchFamily="34" charset="0"/>
              </a:rPr>
              <a:t>on a subset of input features to evaluate robustness. Sensitivity analysis and comparison of the correlation matrixes were used to evaluate the noise injection rigorously before and after noise.</a:t>
            </a:r>
            <a:endParaRPr lang="en-US" sz="1500" dirty="0"/>
          </a:p>
        </p:txBody>
      </p:sp>
      <p:sp>
        <p:nvSpPr>
          <p:cNvPr id="16" name="Slide Number">
            <a:extLst>
              <a:ext uri="{FF2B5EF4-FFF2-40B4-BE49-F238E27FC236}">
                <a16:creationId xmlns:a16="http://schemas.microsoft.com/office/drawing/2014/main" id="{920BE38E-860A-F124-4687-51F5F01DE81D}"/>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7</a:t>
            </a:fld>
            <a:endParaRPr lang="en-US"/>
          </a:p>
        </p:txBody>
      </p:sp>
      <p:pic>
        <p:nvPicPr>
          <p:cNvPr id="9" name="Picture 8">
            <a:extLst>
              <a:ext uri="{FF2B5EF4-FFF2-40B4-BE49-F238E27FC236}">
                <a16:creationId xmlns:a16="http://schemas.microsoft.com/office/drawing/2014/main" id="{C12EBCC1-12DC-CA92-81C6-6C54D31F51C2}"/>
              </a:ext>
            </a:extLst>
          </p:cNvPr>
          <p:cNvPicPr>
            <a:picLocks noChangeAspect="1"/>
          </p:cNvPicPr>
          <p:nvPr/>
        </p:nvPicPr>
        <p:blipFill>
          <a:blip r:embed="rId3"/>
          <a:stretch>
            <a:fillRect/>
          </a:stretch>
        </p:blipFill>
        <p:spPr>
          <a:xfrm>
            <a:off x="5220182" y="1262129"/>
            <a:ext cx="3530853" cy="2704030"/>
          </a:xfrm>
          <a:prstGeom prst="rect">
            <a:avLst/>
          </a:prstGeom>
        </p:spPr>
      </p:pic>
      <p:pic>
        <p:nvPicPr>
          <p:cNvPr id="10" name="Picture 9">
            <a:extLst>
              <a:ext uri="{FF2B5EF4-FFF2-40B4-BE49-F238E27FC236}">
                <a16:creationId xmlns:a16="http://schemas.microsoft.com/office/drawing/2014/main" id="{6B845DB5-EE59-F1D8-693D-4F5B0E2253CE}"/>
              </a:ext>
            </a:extLst>
          </p:cNvPr>
          <p:cNvPicPr>
            <a:picLocks noChangeAspect="1"/>
          </p:cNvPicPr>
          <p:nvPr/>
        </p:nvPicPr>
        <p:blipFill>
          <a:blip r:embed="rId4"/>
          <a:stretch>
            <a:fillRect/>
          </a:stretch>
        </p:blipFill>
        <p:spPr>
          <a:xfrm>
            <a:off x="5253310" y="4100651"/>
            <a:ext cx="6435770" cy="2446762"/>
          </a:xfrm>
          <a:prstGeom prst="rect">
            <a:avLst/>
          </a:prstGeom>
        </p:spPr>
      </p:pic>
    </p:spTree>
    <p:extLst>
      <p:ext uri="{BB962C8B-B14F-4D97-AF65-F5344CB8AC3E}">
        <p14:creationId xmlns:p14="http://schemas.microsoft.com/office/powerpoint/2010/main" val="692337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1E84D6-9250-2011-6FCA-C27DF3EE2A48}"/>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969271C5-02BD-EE88-5A7F-45C05085B28C}"/>
              </a:ext>
            </a:extLst>
          </p:cNvPr>
          <p:cNvSpPr>
            <a:spLocks noGrp="1"/>
          </p:cNvSpPr>
          <p:nvPr>
            <p:ph type="title"/>
          </p:nvPr>
        </p:nvSpPr>
        <p:spPr>
          <a:xfrm>
            <a:off x="336510" y="1319983"/>
            <a:ext cx="10515600" cy="590931"/>
          </a:xfrm>
        </p:spPr>
        <p:txBody>
          <a:bodyPr anchor="b">
            <a:normAutofit/>
          </a:bodyPr>
          <a:lstStyle/>
          <a:p>
            <a:r>
              <a:rPr lang="en-US" dirty="0"/>
              <a:t>METHODS</a:t>
            </a:r>
          </a:p>
        </p:txBody>
      </p:sp>
      <p:sp>
        <p:nvSpPr>
          <p:cNvPr id="5" name="Slide Text">
            <a:extLst>
              <a:ext uri="{FF2B5EF4-FFF2-40B4-BE49-F238E27FC236}">
                <a16:creationId xmlns:a16="http://schemas.microsoft.com/office/drawing/2014/main" id="{90EEA86B-FA27-AB91-78A4-C8ABB6E0E0BB}"/>
              </a:ext>
            </a:extLst>
          </p:cNvPr>
          <p:cNvSpPr>
            <a:spLocks noGrp="1"/>
          </p:cNvSpPr>
          <p:nvPr>
            <p:ph sz="half" idx="1"/>
          </p:nvPr>
        </p:nvSpPr>
        <p:spPr>
          <a:xfrm>
            <a:off x="336510" y="2187783"/>
            <a:ext cx="6277682" cy="3948684"/>
          </a:xfrm>
        </p:spPr>
        <p:txBody>
          <a:bodyPr>
            <a:noAutofit/>
          </a:bodyPr>
          <a:lstStyle/>
          <a:p>
            <a:pPr marL="0" indent="0">
              <a:lnSpc>
                <a:spcPct val="120000"/>
              </a:lnSpc>
              <a:buNone/>
            </a:pPr>
            <a:r>
              <a:rPr lang="en-US" sz="1600" b="0" i="0" dirty="0">
                <a:solidFill>
                  <a:srgbClr val="172B4D"/>
                </a:solidFill>
                <a:effectLst/>
                <a:latin typeface="Open Sans" panose="020B0606030504020204" pitchFamily="34" charset="0"/>
              </a:rPr>
              <a:t>We trained two baseline models: Linear Regression &amp; Feedforward Neural Network (FNN). The FNN model has the </a:t>
            </a:r>
            <a:r>
              <a:rPr lang="en-US" sz="1600" b="0" i="0" dirty="0" err="1">
                <a:solidFill>
                  <a:srgbClr val="172B4D"/>
                </a:solidFill>
                <a:effectLst/>
                <a:latin typeface="Open Sans" panose="020B0606030504020204" pitchFamily="34" charset="0"/>
              </a:rPr>
              <a:t>ReLU</a:t>
            </a:r>
            <a:r>
              <a:rPr lang="en-US" sz="1600" b="0" i="0" dirty="0">
                <a:solidFill>
                  <a:srgbClr val="172B4D"/>
                </a:solidFill>
                <a:effectLst/>
                <a:latin typeface="Open Sans" panose="020B0606030504020204" pitchFamily="34" charset="0"/>
              </a:rPr>
              <a:t> activations, dropout layers, and trained with Adam optimizer. Neither of these models are encoded with sequence models.</a:t>
            </a:r>
            <a:br>
              <a:rPr lang="en-US" sz="1600" b="0" i="0" dirty="0">
                <a:solidFill>
                  <a:srgbClr val="172B4D"/>
                </a:solidFill>
                <a:effectLst/>
                <a:latin typeface="Open Sans" panose="020B0606030504020204" pitchFamily="34" charset="0"/>
              </a:rPr>
            </a:br>
            <a:r>
              <a:rPr lang="en-US" sz="1600" b="0" i="0" dirty="0">
                <a:solidFill>
                  <a:srgbClr val="172B4D"/>
                </a:solidFill>
                <a:effectLst/>
                <a:latin typeface="Open Sans" panose="020B0606030504020204" pitchFamily="34" charset="0"/>
              </a:rPr>
              <a:t>For deep models:</a:t>
            </a:r>
          </a:p>
          <a:p>
            <a:pPr>
              <a:lnSpc>
                <a:spcPct val="120000"/>
              </a:lnSpc>
            </a:pPr>
            <a:r>
              <a:rPr lang="en-US" sz="1600" b="0" i="0" dirty="0">
                <a:solidFill>
                  <a:srgbClr val="172B4D"/>
                </a:solidFill>
                <a:effectLst/>
                <a:latin typeface="Open Sans" panose="020B0606030504020204" pitchFamily="34" charset="0"/>
              </a:rPr>
              <a:t>LSTM and GRU were applied to encoder-decoder architectures.</a:t>
            </a:r>
            <a:endParaRPr lang="en-US" sz="1600" dirty="0">
              <a:solidFill>
                <a:srgbClr val="172B4D"/>
              </a:solidFill>
              <a:latin typeface="Open Sans" panose="020B0606030504020204" pitchFamily="34" charset="0"/>
            </a:endParaRPr>
          </a:p>
          <a:p>
            <a:pPr>
              <a:lnSpc>
                <a:spcPct val="120000"/>
              </a:lnSpc>
            </a:pPr>
            <a:r>
              <a:rPr lang="en-US" sz="1600" b="0" i="0" dirty="0">
                <a:solidFill>
                  <a:srgbClr val="172B4D"/>
                </a:solidFill>
                <a:effectLst/>
                <a:latin typeface="Open Sans" panose="020B0606030504020204" pitchFamily="34" charset="0"/>
              </a:rPr>
              <a:t>Transformer employed multi-head attention with positional encoding.</a:t>
            </a:r>
            <a:endParaRPr lang="en-US" sz="1600" dirty="0">
              <a:solidFill>
                <a:srgbClr val="172B4D"/>
              </a:solidFill>
              <a:latin typeface="Open Sans" panose="020B0606030504020204" pitchFamily="34" charset="0"/>
            </a:endParaRPr>
          </a:p>
          <a:p>
            <a:pPr>
              <a:lnSpc>
                <a:spcPct val="120000"/>
              </a:lnSpc>
            </a:pPr>
            <a:r>
              <a:rPr lang="en-US" sz="1600" b="0" i="0" dirty="0">
                <a:solidFill>
                  <a:srgbClr val="172B4D"/>
                </a:solidFill>
                <a:effectLst/>
                <a:latin typeface="Open Sans" panose="020B0606030504020204" pitchFamily="34" charset="0"/>
              </a:rPr>
              <a:t>CNN-RNN integrated Conv1D layers with GRUs for learning temporal patterns.</a:t>
            </a:r>
          </a:p>
          <a:p>
            <a:pPr marL="0" indent="0">
              <a:lnSpc>
                <a:spcPct val="120000"/>
              </a:lnSpc>
              <a:buNone/>
            </a:pPr>
            <a:r>
              <a:rPr lang="en-US" sz="1600" dirty="0">
                <a:solidFill>
                  <a:srgbClr val="172B4D"/>
                </a:solidFill>
                <a:latin typeface="Open Sans" panose="020B0606030504020204" pitchFamily="34" charset="0"/>
              </a:rPr>
              <a:t>After obtaining the baseline results, 5 sets of hyperparameters have been used to tune the model and find the best one.</a:t>
            </a:r>
            <a:endParaRPr lang="en-US" sz="1600" dirty="0"/>
          </a:p>
        </p:txBody>
      </p:sp>
      <p:sp>
        <p:nvSpPr>
          <p:cNvPr id="16" name="Slide Number">
            <a:extLst>
              <a:ext uri="{FF2B5EF4-FFF2-40B4-BE49-F238E27FC236}">
                <a16:creationId xmlns:a16="http://schemas.microsoft.com/office/drawing/2014/main" id="{5FA86BF8-4D6A-E31F-22C2-5E5B92B89B8E}"/>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8</a:t>
            </a:fld>
            <a:endParaRPr lang="en-US"/>
          </a:p>
        </p:txBody>
      </p:sp>
      <p:pic>
        <p:nvPicPr>
          <p:cNvPr id="3" name="Picture 2">
            <a:extLst>
              <a:ext uri="{FF2B5EF4-FFF2-40B4-BE49-F238E27FC236}">
                <a16:creationId xmlns:a16="http://schemas.microsoft.com/office/drawing/2014/main" id="{7A7654C2-53A5-72F5-6D7C-C71B4C48A358}"/>
              </a:ext>
            </a:extLst>
          </p:cNvPr>
          <p:cNvPicPr>
            <a:picLocks noChangeAspect="1"/>
          </p:cNvPicPr>
          <p:nvPr/>
        </p:nvPicPr>
        <p:blipFill>
          <a:blip r:embed="rId3"/>
          <a:stretch>
            <a:fillRect/>
          </a:stretch>
        </p:blipFill>
        <p:spPr>
          <a:xfrm>
            <a:off x="6702903" y="1468755"/>
            <a:ext cx="3511211" cy="1576052"/>
          </a:xfrm>
          <a:prstGeom prst="rect">
            <a:avLst/>
          </a:prstGeom>
        </p:spPr>
      </p:pic>
      <p:pic>
        <p:nvPicPr>
          <p:cNvPr id="4" name="Picture 3">
            <a:extLst>
              <a:ext uri="{FF2B5EF4-FFF2-40B4-BE49-F238E27FC236}">
                <a16:creationId xmlns:a16="http://schemas.microsoft.com/office/drawing/2014/main" id="{A3092ED0-F317-CD7E-D5ED-E85F125462DD}"/>
              </a:ext>
            </a:extLst>
          </p:cNvPr>
          <p:cNvPicPr>
            <a:picLocks noChangeAspect="1"/>
          </p:cNvPicPr>
          <p:nvPr/>
        </p:nvPicPr>
        <p:blipFill>
          <a:blip r:embed="rId4"/>
          <a:stretch>
            <a:fillRect/>
          </a:stretch>
        </p:blipFill>
        <p:spPr>
          <a:xfrm>
            <a:off x="7079299" y="3448487"/>
            <a:ext cx="4889500" cy="1498600"/>
          </a:xfrm>
          <a:prstGeom prst="rect">
            <a:avLst/>
          </a:prstGeom>
        </p:spPr>
      </p:pic>
      <p:pic>
        <p:nvPicPr>
          <p:cNvPr id="6" name="Picture 5">
            <a:extLst>
              <a:ext uri="{FF2B5EF4-FFF2-40B4-BE49-F238E27FC236}">
                <a16:creationId xmlns:a16="http://schemas.microsoft.com/office/drawing/2014/main" id="{45B61671-4C65-48DA-08F2-02AEB19EA081}"/>
              </a:ext>
            </a:extLst>
          </p:cNvPr>
          <p:cNvPicPr>
            <a:picLocks noChangeAspect="1"/>
          </p:cNvPicPr>
          <p:nvPr/>
        </p:nvPicPr>
        <p:blipFill>
          <a:blip r:embed="rId5"/>
          <a:stretch>
            <a:fillRect/>
          </a:stretch>
        </p:blipFill>
        <p:spPr>
          <a:xfrm>
            <a:off x="6902772" y="5003736"/>
            <a:ext cx="5289228" cy="1498600"/>
          </a:xfrm>
          <a:prstGeom prst="rect">
            <a:avLst/>
          </a:prstGeom>
        </p:spPr>
      </p:pic>
      <p:pic>
        <p:nvPicPr>
          <p:cNvPr id="7" name="Picture 6">
            <a:extLst>
              <a:ext uri="{FF2B5EF4-FFF2-40B4-BE49-F238E27FC236}">
                <a16:creationId xmlns:a16="http://schemas.microsoft.com/office/drawing/2014/main" id="{64C54323-E152-7417-7795-6B07D920D05F}"/>
              </a:ext>
            </a:extLst>
          </p:cNvPr>
          <p:cNvPicPr>
            <a:picLocks noChangeAspect="1"/>
          </p:cNvPicPr>
          <p:nvPr/>
        </p:nvPicPr>
        <p:blipFill>
          <a:blip r:embed="rId6"/>
          <a:stretch>
            <a:fillRect/>
          </a:stretch>
        </p:blipFill>
        <p:spPr>
          <a:xfrm>
            <a:off x="10265163" y="1665079"/>
            <a:ext cx="1811890" cy="1299030"/>
          </a:xfrm>
          <a:prstGeom prst="rect">
            <a:avLst/>
          </a:prstGeom>
        </p:spPr>
      </p:pic>
    </p:spTree>
    <p:extLst>
      <p:ext uri="{BB962C8B-B14F-4D97-AF65-F5344CB8AC3E}">
        <p14:creationId xmlns:p14="http://schemas.microsoft.com/office/powerpoint/2010/main" val="4058222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5A13BC-AAFC-D31E-AF62-5260FD5C988A}"/>
            </a:ext>
          </a:extLst>
        </p:cNvPr>
        <p:cNvGrpSpPr/>
        <p:nvPr/>
      </p:nvGrpSpPr>
      <p:grpSpPr>
        <a:xfrm>
          <a:off x="0" y="0"/>
          <a:ext cx="0" cy="0"/>
          <a:chOff x="0" y="0"/>
          <a:chExt cx="0" cy="0"/>
        </a:xfrm>
      </p:grpSpPr>
      <p:sp>
        <p:nvSpPr>
          <p:cNvPr id="2" name="Slide Title">
            <a:extLst>
              <a:ext uri="{FF2B5EF4-FFF2-40B4-BE49-F238E27FC236}">
                <a16:creationId xmlns:a16="http://schemas.microsoft.com/office/drawing/2014/main" id="{C7E6CB99-4D37-5730-4ECD-7C354D610387}"/>
              </a:ext>
            </a:extLst>
          </p:cNvPr>
          <p:cNvSpPr>
            <a:spLocks noGrp="1"/>
          </p:cNvSpPr>
          <p:nvPr>
            <p:ph type="title"/>
          </p:nvPr>
        </p:nvSpPr>
        <p:spPr>
          <a:xfrm>
            <a:off x="141924" y="1039548"/>
            <a:ext cx="10515600" cy="590931"/>
          </a:xfrm>
        </p:spPr>
        <p:txBody>
          <a:bodyPr anchor="b">
            <a:normAutofit/>
          </a:bodyPr>
          <a:lstStyle/>
          <a:p>
            <a:r>
              <a:rPr lang="en-US" dirty="0"/>
              <a:t>RESULTS – LSTM &amp; GRU</a:t>
            </a:r>
          </a:p>
        </p:txBody>
      </p:sp>
      <p:sp>
        <p:nvSpPr>
          <p:cNvPr id="5" name="Slide Text">
            <a:extLst>
              <a:ext uri="{FF2B5EF4-FFF2-40B4-BE49-F238E27FC236}">
                <a16:creationId xmlns:a16="http://schemas.microsoft.com/office/drawing/2014/main" id="{89EAF199-3CB5-479F-058A-D9F5F73DA4F1}"/>
              </a:ext>
            </a:extLst>
          </p:cNvPr>
          <p:cNvSpPr>
            <a:spLocks noGrp="1"/>
          </p:cNvSpPr>
          <p:nvPr>
            <p:ph sz="half" idx="1"/>
          </p:nvPr>
        </p:nvSpPr>
        <p:spPr>
          <a:xfrm>
            <a:off x="141924" y="1630479"/>
            <a:ext cx="9658899" cy="3948684"/>
          </a:xfrm>
        </p:spPr>
        <p:txBody>
          <a:bodyPr>
            <a:noAutofit/>
          </a:bodyPr>
          <a:lstStyle/>
          <a:p>
            <a:r>
              <a:rPr lang="en-US" sz="1600" b="1" dirty="0"/>
              <a:t>Baseline Performance (Clean Data):</a:t>
            </a:r>
            <a:endParaRPr lang="en-US" sz="1600" dirty="0"/>
          </a:p>
          <a:p>
            <a:pPr>
              <a:buFont typeface="Arial" panose="020B0604020202020204" pitchFamily="34" charset="0"/>
              <a:buChar char="•"/>
            </a:pPr>
            <a:r>
              <a:rPr lang="en-US" sz="1600" dirty="0"/>
              <a:t>LSTM: R² = 0.6392, RMSE = 0.1583, MAE = 0.0954</a:t>
            </a:r>
          </a:p>
          <a:p>
            <a:pPr>
              <a:buFont typeface="Arial" panose="020B0604020202020204" pitchFamily="34" charset="0"/>
              <a:buChar char="•"/>
            </a:pPr>
            <a:r>
              <a:rPr lang="en-US" sz="1600" dirty="0"/>
              <a:t>GRU : R² = 0.6157, RMSE = 0.1631, MAE = 0.1108</a:t>
            </a:r>
          </a:p>
          <a:p>
            <a:r>
              <a:rPr lang="en-US" sz="1600" b="1" dirty="0"/>
              <a:t>Baseline Performance (Noisy Data):</a:t>
            </a:r>
            <a:endParaRPr lang="en-US" sz="1600" dirty="0"/>
          </a:p>
          <a:p>
            <a:pPr>
              <a:buFont typeface="Arial" panose="020B0604020202020204" pitchFamily="34" charset="0"/>
              <a:buChar char="•"/>
            </a:pPr>
            <a:r>
              <a:rPr lang="en-US" sz="1600" dirty="0"/>
              <a:t>LSTM: R² = 0.6295, RMSE = 0.0585, MAE = 0.0972</a:t>
            </a:r>
          </a:p>
          <a:p>
            <a:pPr>
              <a:buFont typeface="Arial" panose="020B0604020202020204" pitchFamily="34" charset="0"/>
              <a:buChar char="•"/>
            </a:pPr>
            <a:r>
              <a:rPr lang="en-US" sz="1600" dirty="0"/>
              <a:t>GRU: R² = 0.2393, RMSE = 0.1408, MAE = 0.1002</a:t>
            </a:r>
          </a:p>
          <a:p>
            <a:r>
              <a:rPr lang="en-US" sz="1600" b="1" dirty="0"/>
              <a:t>After Hyperparameter Tuning – Best Set (Clean Data):</a:t>
            </a:r>
            <a:endParaRPr lang="en-US" sz="1600" dirty="0"/>
          </a:p>
          <a:p>
            <a:pPr>
              <a:buFont typeface="Arial" panose="020B0604020202020204" pitchFamily="34" charset="0"/>
              <a:buChar char="•"/>
            </a:pPr>
            <a:r>
              <a:rPr lang="en-US" sz="1600" dirty="0"/>
              <a:t>LSTM (Set 2): R² = 0.5791, RMSE = 0.172955, MAE = 0.111882</a:t>
            </a:r>
          </a:p>
          <a:p>
            <a:pPr>
              <a:buFont typeface="Arial" panose="020B0604020202020204" pitchFamily="34" charset="0"/>
              <a:buChar char="•"/>
            </a:pPr>
            <a:r>
              <a:rPr lang="en-US" sz="1600" dirty="0"/>
              <a:t>GRU (Set 1): R² = 0.6103, RMSE = 0.165579, MAE = 0.10977</a:t>
            </a:r>
          </a:p>
          <a:p>
            <a:r>
              <a:rPr lang="en-US" sz="1600" b="1" dirty="0"/>
              <a:t>After Hyperparameter Tuning – Best Set (Noisy Data):</a:t>
            </a:r>
            <a:endParaRPr lang="en-US" sz="1600" dirty="0"/>
          </a:p>
          <a:p>
            <a:pPr>
              <a:buFont typeface="Arial" panose="020B0604020202020204" pitchFamily="34" charset="0"/>
              <a:buChar char="•"/>
            </a:pPr>
            <a:r>
              <a:rPr lang="en-US" sz="1600" dirty="0"/>
              <a:t>LSTM (Set 2): R² = 0.2083, RMSE = 0.150127, MAE = 0.1093</a:t>
            </a:r>
          </a:p>
          <a:p>
            <a:pPr>
              <a:buFont typeface="Arial" panose="020B0604020202020204" pitchFamily="34" charset="0"/>
              <a:buChar char="•"/>
            </a:pPr>
            <a:r>
              <a:rPr lang="en-US" sz="1600" dirty="0"/>
              <a:t>GRU (Set 1): R² = 0.2216, RMSE = 0.145736, MAE = 0.1076</a:t>
            </a:r>
          </a:p>
          <a:p>
            <a:pPr marL="0" indent="0">
              <a:lnSpc>
                <a:spcPct val="120000"/>
              </a:lnSpc>
              <a:buNone/>
            </a:pPr>
            <a:r>
              <a:rPr lang="en-US" sz="1600" dirty="0"/>
              <a:t>Clearly, GRU (Set 1), worked well with both clean and especially noisy data which is more robust.</a:t>
            </a:r>
          </a:p>
        </p:txBody>
      </p:sp>
      <p:sp>
        <p:nvSpPr>
          <p:cNvPr id="16" name="Slide Number">
            <a:extLst>
              <a:ext uri="{FF2B5EF4-FFF2-40B4-BE49-F238E27FC236}">
                <a16:creationId xmlns:a16="http://schemas.microsoft.com/office/drawing/2014/main" id="{530AFD00-9709-EF93-1F43-00CFD25D85CA}"/>
              </a:ext>
            </a:extLst>
          </p:cNvPr>
          <p:cNvSpPr>
            <a:spLocks noGrp="1"/>
          </p:cNvSpPr>
          <p:nvPr>
            <p:ph type="ftr" sz="quarter" idx="10"/>
          </p:nvPr>
        </p:nvSpPr>
        <p:spPr>
          <a:xfrm>
            <a:off x="7574280" y="6319774"/>
            <a:ext cx="4114800" cy="365125"/>
          </a:xfrm>
        </p:spPr>
        <p:txBody>
          <a:bodyPr anchor="ctr">
            <a:normAutofit/>
          </a:bodyPr>
          <a:lstStyle/>
          <a:p>
            <a:pPr>
              <a:spcAft>
                <a:spcPts val="600"/>
              </a:spcAft>
            </a:pPr>
            <a:fld id="{2E1B3BED-EDDA-2E42-813F-F157009AF3C2}" type="slidenum">
              <a:rPr lang="en-US" smtClean="0"/>
              <a:pPr>
                <a:spcAft>
                  <a:spcPts val="600"/>
                </a:spcAft>
              </a:pPr>
              <a:t>9</a:t>
            </a:fld>
            <a:endParaRPr lang="en-US"/>
          </a:p>
        </p:txBody>
      </p:sp>
      <p:pic>
        <p:nvPicPr>
          <p:cNvPr id="7" name="Picture 6">
            <a:extLst>
              <a:ext uri="{FF2B5EF4-FFF2-40B4-BE49-F238E27FC236}">
                <a16:creationId xmlns:a16="http://schemas.microsoft.com/office/drawing/2014/main" id="{012032FD-C54F-B573-83A1-D118CD0BCFD4}"/>
              </a:ext>
            </a:extLst>
          </p:cNvPr>
          <p:cNvPicPr>
            <a:picLocks noChangeAspect="1"/>
          </p:cNvPicPr>
          <p:nvPr/>
        </p:nvPicPr>
        <p:blipFill>
          <a:blip r:embed="rId3"/>
          <a:stretch>
            <a:fillRect/>
          </a:stretch>
        </p:blipFill>
        <p:spPr>
          <a:xfrm>
            <a:off x="8010123" y="1288754"/>
            <a:ext cx="3581400" cy="1016000"/>
          </a:xfrm>
          <a:prstGeom prst="rect">
            <a:avLst/>
          </a:prstGeom>
        </p:spPr>
      </p:pic>
      <p:pic>
        <p:nvPicPr>
          <p:cNvPr id="8" name="Picture 7">
            <a:extLst>
              <a:ext uri="{FF2B5EF4-FFF2-40B4-BE49-F238E27FC236}">
                <a16:creationId xmlns:a16="http://schemas.microsoft.com/office/drawing/2014/main" id="{1A664622-192D-213F-70B8-DBB815704D36}"/>
              </a:ext>
            </a:extLst>
          </p:cNvPr>
          <p:cNvPicPr>
            <a:picLocks noChangeAspect="1"/>
          </p:cNvPicPr>
          <p:nvPr/>
        </p:nvPicPr>
        <p:blipFill>
          <a:blip r:embed="rId4"/>
          <a:stretch>
            <a:fillRect/>
          </a:stretch>
        </p:blipFill>
        <p:spPr>
          <a:xfrm>
            <a:off x="5928038" y="2220592"/>
            <a:ext cx="3581400" cy="1016000"/>
          </a:xfrm>
          <a:prstGeom prst="rect">
            <a:avLst/>
          </a:prstGeom>
        </p:spPr>
      </p:pic>
      <p:pic>
        <p:nvPicPr>
          <p:cNvPr id="12" name="Picture 11">
            <a:extLst>
              <a:ext uri="{FF2B5EF4-FFF2-40B4-BE49-F238E27FC236}">
                <a16:creationId xmlns:a16="http://schemas.microsoft.com/office/drawing/2014/main" id="{7C92509E-0A27-4C2B-DE45-EF10B1A30C6E}"/>
              </a:ext>
            </a:extLst>
          </p:cNvPr>
          <p:cNvPicPr>
            <a:picLocks noChangeAspect="1"/>
          </p:cNvPicPr>
          <p:nvPr/>
        </p:nvPicPr>
        <p:blipFill>
          <a:blip r:embed="rId5"/>
          <a:stretch>
            <a:fillRect/>
          </a:stretch>
        </p:blipFill>
        <p:spPr>
          <a:xfrm>
            <a:off x="6352414" y="3236592"/>
            <a:ext cx="4362576" cy="1631950"/>
          </a:xfrm>
          <a:prstGeom prst="rect">
            <a:avLst/>
          </a:prstGeom>
        </p:spPr>
      </p:pic>
      <p:pic>
        <p:nvPicPr>
          <p:cNvPr id="13" name="Picture 12">
            <a:extLst>
              <a:ext uri="{FF2B5EF4-FFF2-40B4-BE49-F238E27FC236}">
                <a16:creationId xmlns:a16="http://schemas.microsoft.com/office/drawing/2014/main" id="{E97F0074-DC1C-9AA3-52E6-80AC5BF495C6}"/>
              </a:ext>
            </a:extLst>
          </p:cNvPr>
          <p:cNvPicPr>
            <a:picLocks noChangeAspect="1"/>
          </p:cNvPicPr>
          <p:nvPr/>
        </p:nvPicPr>
        <p:blipFill>
          <a:blip r:embed="rId6"/>
          <a:stretch>
            <a:fillRect/>
          </a:stretch>
        </p:blipFill>
        <p:spPr>
          <a:xfrm>
            <a:off x="6352414" y="4972547"/>
            <a:ext cx="5106097" cy="1379802"/>
          </a:xfrm>
          <a:prstGeom prst="rect">
            <a:avLst/>
          </a:prstGeom>
        </p:spPr>
      </p:pic>
    </p:spTree>
    <p:extLst>
      <p:ext uri="{BB962C8B-B14F-4D97-AF65-F5344CB8AC3E}">
        <p14:creationId xmlns:p14="http://schemas.microsoft.com/office/powerpoint/2010/main" val="2657787519"/>
      </p:ext>
    </p:extLst>
  </p:cSld>
  <p:clrMapOvr>
    <a:masterClrMapping/>
  </p:clrMapOvr>
</p:sld>
</file>

<file path=ppt/theme/theme1.xml><?xml version="1.0" encoding="utf-8"?>
<a:theme xmlns:a="http://schemas.openxmlformats.org/drawingml/2006/main" name="Office Theme">
  <a:themeElements>
    <a:clrScheme name="UB Brand Colors">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005BBB"/>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785</TotalTime>
  <Words>1434</Words>
  <Application>Microsoft Office PowerPoint</Application>
  <PresentationFormat>Widescreen</PresentationFormat>
  <Paragraphs>110</Paragraphs>
  <Slides>15</Slides>
  <Notes>10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Deep Learning for Demand Forecasting in Retail Using Hybrid CNN-RNN and Transformer Models</vt:lpstr>
      <vt:lpstr>PROJECT DESCRIPTION</vt:lpstr>
      <vt:lpstr>BACKGROUND</vt:lpstr>
      <vt:lpstr>BACKGROUND</vt:lpstr>
      <vt:lpstr>DATASET</vt:lpstr>
      <vt:lpstr>DATASET</vt:lpstr>
      <vt:lpstr>METHODS</vt:lpstr>
      <vt:lpstr>METHODS</vt:lpstr>
      <vt:lpstr>RESULTS – LSTM &amp; GRU</vt:lpstr>
      <vt:lpstr>RESULTS – TRANSFORMER &amp; CNN-RNN</vt:lpstr>
      <vt:lpstr>RESULTS – BEST MODEL</vt:lpstr>
      <vt:lpstr>KEY OBSERVATION : BEST MODEL – GRU(SET 1) </vt:lpstr>
      <vt:lpstr>CONTRIBUTION TABLE AND GIT-WHO</vt:lpstr>
      <vt:lpstr>REFERENCES</vt:lpstr>
      <vt:lpstr>PowerPoint Presentation</vt:lpstr>
    </vt:vector>
  </TitlesOfParts>
  <Manager/>
  <Company>University at Buffalo</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Presentation</dc:title>
  <dc:subject/>
  <dc:creator>Division of University Communications</dc:creator>
  <cp:keywords/>
  <dc:description/>
  <cp:lastModifiedBy>Padmavathi Moorthy</cp:lastModifiedBy>
  <cp:revision>99</cp:revision>
  <dcterms:created xsi:type="dcterms:W3CDTF">2019-04-04T19:20:28Z</dcterms:created>
  <dcterms:modified xsi:type="dcterms:W3CDTF">2025-07-02T18:47:56Z</dcterms:modified>
  <cp:category/>
</cp:coreProperties>
</file>

<file path=docProps/thumbnail.jpeg>
</file>